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Nunito" charset="1" panose="00000500000000000000"/>
      <p:regular r:id="rId14"/>
    </p:embeddedFont>
    <p:embeddedFont>
      <p:font typeface="Nunito Bold" charset="1" panose="00000800000000000000"/>
      <p:regular r:id="rId15"/>
    </p:embeddedFont>
    <p:embeddedFont>
      <p:font typeface="Nunito Bold Italics" charset="1" panose="00000000000000000000"/>
      <p:regular r:id="rId16"/>
    </p:embeddedFont>
    <p:embeddedFont>
      <p:font typeface="Nunito Light" charset="1" panose="00000400000000000000"/>
      <p:regular r:id="rId17"/>
    </p:embeddedFont>
    <p:embeddedFont>
      <p:font typeface="Nunito Heavy" charset="1" panose="00000000000000000000"/>
      <p:regular r:id="rId18"/>
    </p:embeddedFont>
    <p:embeddedFont>
      <p:font typeface="Nunito Heavy Italics"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3.fntdata"/><Relationship Id="rId18" Type="http://schemas.openxmlformats.org/officeDocument/2006/relationships/font" Target="fonts/font18.fntdata"/><Relationship Id="rId26" Type="http://schemas.openxmlformats.org/officeDocument/2006/relationships/slide" Target="slides/slide7.xml"/><Relationship Id="rId21" Type="http://schemas.openxmlformats.org/officeDocument/2006/relationships/slide" Target="slides/slide2.xml"/><Relationship Id="rId34" Type="http://schemas.openxmlformats.org/officeDocument/2006/relationships/slide" Target="slides/slide15.xml"/><Relationship Id="rId12" Type="http://schemas.openxmlformats.org/officeDocument/2006/relationships/font" Target="fonts/font12.fntdata"/><Relationship Id="rId17" Type="http://schemas.openxmlformats.org/officeDocument/2006/relationships/font" Target="fonts/font17.fntdata"/><Relationship Id="rId25" Type="http://schemas.openxmlformats.org/officeDocument/2006/relationships/slide" Target="slides/slide6.xml"/><Relationship Id="rId33" Type="http://schemas.openxmlformats.org/officeDocument/2006/relationships/slide" Target="slides/slide14.xml"/><Relationship Id="rId7" Type="http://schemas.openxmlformats.org/officeDocument/2006/relationships/font" Target="fonts/font7.fntdata"/><Relationship Id="rId16" Type="http://schemas.openxmlformats.org/officeDocument/2006/relationships/font" Target="fonts/font16.fntdata"/><Relationship Id="rId2" Type="http://schemas.openxmlformats.org/officeDocument/2006/relationships/presProps" Target="presProps.xml"/><Relationship Id="rId20" Type="http://schemas.openxmlformats.org/officeDocument/2006/relationships/slide" Target="slides/slide1.xml"/><Relationship Id="rId29" Type="http://schemas.openxmlformats.org/officeDocument/2006/relationships/slide" Target="slides/slide10.xml"/><Relationship Id="rId1" Type="http://schemas.openxmlformats.org/officeDocument/2006/relationships/slideMaster" Target="slideMasters/slideMaster1.xml"/><Relationship Id="rId11" Type="http://schemas.openxmlformats.org/officeDocument/2006/relationships/font" Target="fonts/font11.fntdata"/><Relationship Id="rId24" Type="http://schemas.openxmlformats.org/officeDocument/2006/relationships/slide" Target="slides/slide5.xml"/><Relationship Id="rId32" Type="http://schemas.openxmlformats.org/officeDocument/2006/relationships/slide" Target="slides/slide13.xml"/><Relationship Id="rId6" Type="http://schemas.openxmlformats.org/officeDocument/2006/relationships/font" Target="fonts/font6.fntdata"/><Relationship Id="rId37" Type="http://schemas.openxmlformats.org/officeDocument/2006/relationships/customXml" Target="../customXml/item2.xml"/><Relationship Id="rId15" Type="http://schemas.openxmlformats.org/officeDocument/2006/relationships/font" Target="fonts/font15.fntdata"/><Relationship Id="rId23" Type="http://schemas.openxmlformats.org/officeDocument/2006/relationships/slide" Target="slides/slide4.xml"/><Relationship Id="rId28" Type="http://schemas.openxmlformats.org/officeDocument/2006/relationships/slide" Target="slides/slide9.xml"/><Relationship Id="rId5" Type="http://schemas.openxmlformats.org/officeDocument/2006/relationships/tableStyles" Target="tableStyles.xml"/><Relationship Id="rId36" Type="http://schemas.openxmlformats.org/officeDocument/2006/relationships/customXml" Target="../customXml/item1.xml"/><Relationship Id="rId10" Type="http://schemas.openxmlformats.org/officeDocument/2006/relationships/font" Target="fonts/font10.fntdata"/><Relationship Id="rId19" Type="http://schemas.openxmlformats.org/officeDocument/2006/relationships/font" Target="fonts/font19.fntdata"/><Relationship Id="rId31" Type="http://schemas.openxmlformats.org/officeDocument/2006/relationships/slide" Target="slides/slide12.xml"/><Relationship Id="rId14" Type="http://schemas.openxmlformats.org/officeDocument/2006/relationships/font" Target="fonts/font14.fntdata"/><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 Type="http://schemas.openxmlformats.org/officeDocument/2006/relationships/theme" Target="theme/theme1.xml"/><Relationship Id="rId9" Type="http://schemas.openxmlformats.org/officeDocument/2006/relationships/font" Target="fonts/font9.fntdata"/><Relationship Id="rId8" Type="http://schemas.openxmlformats.org/officeDocument/2006/relationships/font" Target="fonts/font8.fntdata"/><Relationship Id="rId3" Type="http://schemas.openxmlformats.org/officeDocument/2006/relationships/viewProps" Target="viewProps.xml"/></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 Id="rId4"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sp>
        <p:nvSpPr>
          <p:cNvPr name="Freeform 2" id="2"/>
          <p:cNvSpPr/>
          <p:nvPr/>
        </p:nvSpPr>
        <p:spPr>
          <a:xfrm flipH="false" flipV="false" rot="-1204608">
            <a:off x="-6279759" y="3735639"/>
            <a:ext cx="11505544" cy="11045322"/>
          </a:xfrm>
          <a:custGeom>
            <a:avLst/>
            <a:gdLst/>
            <a:ahLst/>
            <a:cxnLst/>
            <a:rect r="r" b="b" t="t" l="l"/>
            <a:pathLst>
              <a:path h="11045322" w="11505544">
                <a:moveTo>
                  <a:pt x="0" y="0"/>
                </a:moveTo>
                <a:lnTo>
                  <a:pt x="11505544" y="0"/>
                </a:lnTo>
                <a:lnTo>
                  <a:pt x="11505544" y="11045322"/>
                </a:lnTo>
                <a:lnTo>
                  <a:pt x="0" y="11045322"/>
                </a:lnTo>
                <a:lnTo>
                  <a:pt x="0" y="0"/>
                </a:lnTo>
                <a:close/>
              </a:path>
            </a:pathLst>
          </a:custGeom>
          <a:blipFill>
            <a:blip r:embed="rId2"/>
            <a:stretch>
              <a:fillRect l="0" t="0" r="0" b="0"/>
            </a:stretch>
          </a:blipFill>
        </p:spPr>
      </p:sp>
      <p:grpSp>
        <p:nvGrpSpPr>
          <p:cNvPr name="Group 3" id="3"/>
          <p:cNvGrpSpPr/>
          <p:nvPr/>
        </p:nvGrpSpPr>
        <p:grpSpPr>
          <a:xfrm rot="0">
            <a:off x="845667" y="2626321"/>
            <a:ext cx="16413633" cy="4029069"/>
            <a:chOff x="0" y="0"/>
            <a:chExt cx="21884844" cy="5372092"/>
          </a:xfrm>
        </p:grpSpPr>
        <p:sp>
          <p:nvSpPr>
            <p:cNvPr name="TextBox 4" id="4"/>
            <p:cNvSpPr txBox="true"/>
            <p:nvPr/>
          </p:nvSpPr>
          <p:spPr>
            <a:xfrm rot="0">
              <a:off x="0" y="-200025"/>
              <a:ext cx="21884844" cy="4340225"/>
            </a:xfrm>
            <a:prstGeom prst="rect">
              <a:avLst/>
            </a:prstGeom>
          </p:spPr>
          <p:txBody>
            <a:bodyPr anchor="t" rtlCol="false" tIns="0" lIns="0" bIns="0" rIns="0">
              <a:spAutoFit/>
            </a:bodyPr>
            <a:lstStyle/>
            <a:p>
              <a:pPr>
                <a:lnSpc>
                  <a:spcPts val="12240"/>
                </a:lnSpc>
              </a:pPr>
              <a:r>
                <a:rPr lang="en-US" sz="10200">
                  <a:solidFill>
                    <a:srgbClr val="000000"/>
                  </a:solidFill>
                  <a:latin typeface="Kollektif"/>
                </a:rPr>
                <a:t>Prediction of Adult Income based on Cencus Data </a:t>
              </a:r>
            </a:p>
          </p:txBody>
        </p:sp>
        <p:sp>
          <p:nvSpPr>
            <p:cNvPr name="TextBox 5" id="5"/>
            <p:cNvSpPr txBox="true"/>
            <p:nvPr/>
          </p:nvSpPr>
          <p:spPr>
            <a:xfrm rot="0">
              <a:off x="0" y="4705342"/>
              <a:ext cx="20455272" cy="666750"/>
            </a:xfrm>
            <a:prstGeom prst="rect">
              <a:avLst/>
            </a:prstGeom>
          </p:spPr>
          <p:txBody>
            <a:bodyPr anchor="t" rtlCol="false" tIns="0" lIns="0" bIns="0" rIns="0">
              <a:spAutoFit/>
            </a:bodyPr>
            <a:lstStyle/>
            <a:p>
              <a:pPr>
                <a:lnSpc>
                  <a:spcPts val="4200"/>
                </a:lnSpc>
              </a:pPr>
            </a:p>
          </p:txBody>
        </p:sp>
      </p:grpSp>
      <p:grpSp>
        <p:nvGrpSpPr>
          <p:cNvPr name="Group 6" id="6"/>
          <p:cNvGrpSpPr/>
          <p:nvPr/>
        </p:nvGrpSpPr>
        <p:grpSpPr>
          <a:xfrm rot="0">
            <a:off x="845667" y="6771317"/>
            <a:ext cx="15955227" cy="2720421"/>
            <a:chOff x="0" y="0"/>
            <a:chExt cx="21273636" cy="3627227"/>
          </a:xfrm>
        </p:grpSpPr>
        <p:sp>
          <p:nvSpPr>
            <p:cNvPr name="TextBox 7" id="7"/>
            <p:cNvSpPr txBox="true"/>
            <p:nvPr/>
          </p:nvSpPr>
          <p:spPr>
            <a:xfrm rot="0">
              <a:off x="0" y="1233189"/>
              <a:ext cx="21273636" cy="2394038"/>
            </a:xfrm>
            <a:prstGeom prst="rect">
              <a:avLst/>
            </a:prstGeom>
          </p:spPr>
          <p:txBody>
            <a:bodyPr anchor="t" rtlCol="false" tIns="0" lIns="0" bIns="0" rIns="0">
              <a:spAutoFit/>
            </a:bodyPr>
            <a:lstStyle/>
            <a:p>
              <a:pPr>
                <a:lnSpc>
                  <a:spcPts val="4708"/>
                </a:lnSpc>
              </a:pPr>
              <a:r>
                <a:rPr lang="en-US" sz="3621">
                  <a:solidFill>
                    <a:srgbClr val="000000"/>
                  </a:solidFill>
                  <a:latin typeface="Nunito Bold"/>
                </a:rPr>
                <a:t>VASANTH S (2021503058)                        PRATAP V M (2021503536)</a:t>
              </a:r>
            </a:p>
            <a:p>
              <a:pPr>
                <a:lnSpc>
                  <a:spcPts val="4708"/>
                </a:lnSpc>
              </a:pPr>
            </a:p>
            <a:p>
              <a:pPr>
                <a:lnSpc>
                  <a:spcPts val="158"/>
                </a:lnSpc>
              </a:pPr>
            </a:p>
            <a:p>
              <a:pPr>
                <a:lnSpc>
                  <a:spcPts val="4708"/>
                </a:lnSpc>
              </a:pPr>
              <a:r>
                <a:rPr lang="en-US" sz="3621">
                  <a:solidFill>
                    <a:srgbClr val="000000"/>
                  </a:solidFill>
                  <a:latin typeface="Nunito Bold"/>
                </a:rPr>
                <a:t>GIRIDHARAN S S (2021503510)</a:t>
              </a:r>
            </a:p>
          </p:txBody>
        </p:sp>
        <p:sp>
          <p:nvSpPr>
            <p:cNvPr name="TextBox 8" id="8"/>
            <p:cNvSpPr txBox="true"/>
            <p:nvPr/>
          </p:nvSpPr>
          <p:spPr>
            <a:xfrm rot="0">
              <a:off x="0" y="-47625"/>
              <a:ext cx="21273636" cy="1196260"/>
            </a:xfrm>
            <a:prstGeom prst="rect">
              <a:avLst/>
            </a:prstGeom>
          </p:spPr>
          <p:txBody>
            <a:bodyPr anchor="t" rtlCol="false" tIns="0" lIns="0" bIns="0" rIns="0">
              <a:spAutoFit/>
            </a:bodyPr>
            <a:lstStyle/>
            <a:p>
              <a:pPr>
                <a:lnSpc>
                  <a:spcPts val="7367"/>
                </a:lnSpc>
              </a:pPr>
              <a:r>
                <a:rPr lang="en-US" sz="5667">
                  <a:solidFill>
                    <a:srgbClr val="000000"/>
                  </a:solidFill>
                  <a:latin typeface="Nunito Bold"/>
                </a:rPr>
                <a:t>Team Members</a:t>
              </a:r>
            </a:p>
          </p:txBody>
        </p:sp>
      </p:grpSp>
      <p:sp>
        <p:nvSpPr>
          <p:cNvPr name="TextBox 9" id="9"/>
          <p:cNvSpPr txBox="true"/>
          <p:nvPr/>
        </p:nvSpPr>
        <p:spPr>
          <a:xfrm rot="0">
            <a:off x="4621784" y="971550"/>
            <a:ext cx="9044432" cy="953771"/>
          </a:xfrm>
          <a:prstGeom prst="rect">
            <a:avLst/>
          </a:prstGeom>
        </p:spPr>
        <p:txBody>
          <a:bodyPr anchor="t" rtlCol="false" tIns="0" lIns="0" bIns="0" rIns="0">
            <a:spAutoFit/>
          </a:bodyPr>
          <a:lstStyle/>
          <a:p>
            <a:pPr>
              <a:lnSpc>
                <a:spcPts val="7669"/>
              </a:lnSpc>
            </a:pPr>
            <a:r>
              <a:rPr lang="en-US" sz="5899">
                <a:solidFill>
                  <a:srgbClr val="000000"/>
                </a:solidFill>
                <a:latin typeface="Nunito Bold"/>
              </a:rPr>
              <a:t>DATA MINING PROJECT</a:t>
            </a:r>
          </a:p>
        </p:txBody>
      </p:sp>
      <p:sp>
        <p:nvSpPr>
          <p:cNvPr name="Freeform 10" id="10"/>
          <p:cNvSpPr/>
          <p:nvPr/>
        </p:nvSpPr>
        <p:spPr>
          <a:xfrm flipH="false" flipV="false" rot="10586968">
            <a:off x="11819638" y="-1345640"/>
            <a:ext cx="12471866" cy="11972991"/>
          </a:xfrm>
          <a:custGeom>
            <a:avLst/>
            <a:gdLst/>
            <a:ahLst/>
            <a:cxnLst/>
            <a:rect r="r" b="b" t="t" l="l"/>
            <a:pathLst>
              <a:path h="11972991" w="12471866">
                <a:moveTo>
                  <a:pt x="0" y="0"/>
                </a:moveTo>
                <a:lnTo>
                  <a:pt x="12471866" y="0"/>
                </a:lnTo>
                <a:lnTo>
                  <a:pt x="12471866" y="11972992"/>
                </a:lnTo>
                <a:lnTo>
                  <a:pt x="0" y="11972992"/>
                </a:lnTo>
                <a:lnTo>
                  <a:pt x="0" y="0"/>
                </a:lnTo>
                <a:close/>
              </a:path>
            </a:pathLst>
          </a:custGeom>
          <a:blipFill>
            <a:blip r:embed="rId2">
              <a:alphaModFix amt="51000"/>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p:cSld>
    <p:bg>
      <p:bgPr>
        <a:solidFill>
          <a:srgbClr val="F9FCF3"/>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9305777" cy="2146608"/>
            <a:chOff x="0" y="0"/>
            <a:chExt cx="12407703" cy="2862144"/>
          </a:xfrm>
        </p:grpSpPr>
        <p:sp>
          <p:nvSpPr>
            <p:cNvPr name="TextBox 3" id="3"/>
            <p:cNvSpPr txBox="true"/>
            <p:nvPr/>
          </p:nvSpPr>
          <p:spPr>
            <a:xfrm rot="0">
              <a:off x="0" y="-180975"/>
              <a:ext cx="12407703" cy="2009775"/>
            </a:xfrm>
            <a:prstGeom prst="rect">
              <a:avLst/>
            </a:prstGeom>
          </p:spPr>
          <p:txBody>
            <a:bodyPr anchor="t" rtlCol="false" tIns="0" lIns="0" bIns="0" rIns="0">
              <a:spAutoFit/>
            </a:bodyPr>
            <a:lstStyle/>
            <a:p>
              <a:pPr>
                <a:lnSpc>
                  <a:spcPts val="10800"/>
                </a:lnSpc>
              </a:pPr>
              <a:r>
                <a:rPr lang="en-US" sz="9000">
                  <a:solidFill>
                    <a:srgbClr val="000000"/>
                  </a:solidFill>
                  <a:latin typeface="Kollektif"/>
                </a:rPr>
                <a:t>Implementation</a:t>
              </a:r>
            </a:p>
          </p:txBody>
        </p:sp>
        <p:sp>
          <p:nvSpPr>
            <p:cNvPr name="TextBox 4" id="4"/>
            <p:cNvSpPr txBox="true"/>
            <p:nvPr/>
          </p:nvSpPr>
          <p:spPr>
            <a:xfrm rot="0">
              <a:off x="0" y="2346525"/>
              <a:ext cx="8033195" cy="515619"/>
            </a:xfrm>
            <a:prstGeom prst="rect">
              <a:avLst/>
            </a:prstGeom>
          </p:spPr>
          <p:txBody>
            <a:bodyPr anchor="t" rtlCol="false" tIns="0" lIns="0" bIns="0" rIns="0">
              <a:spAutoFit/>
            </a:bodyPr>
            <a:lstStyle/>
            <a:p>
              <a:pPr algn="just">
                <a:lnSpc>
                  <a:spcPts val="3360"/>
                </a:lnSpc>
              </a:pPr>
            </a:p>
          </p:txBody>
        </p:sp>
      </p:grpSp>
      <p:sp>
        <p:nvSpPr>
          <p:cNvPr name="TextBox 5" id="5"/>
          <p:cNvSpPr txBox="true"/>
          <p:nvPr/>
        </p:nvSpPr>
        <p:spPr>
          <a:xfrm rot="0">
            <a:off x="1265303" y="3080058"/>
            <a:ext cx="15387959" cy="5818588"/>
          </a:xfrm>
          <a:prstGeom prst="rect">
            <a:avLst/>
          </a:prstGeom>
        </p:spPr>
        <p:txBody>
          <a:bodyPr anchor="t" rtlCol="false" tIns="0" lIns="0" bIns="0" rIns="0">
            <a:spAutoFit/>
          </a:bodyPr>
          <a:lstStyle/>
          <a:p>
            <a:pPr>
              <a:lnSpc>
                <a:spcPts val="6609"/>
              </a:lnSpc>
              <a:spcBef>
                <a:spcPct val="0"/>
              </a:spcBef>
            </a:pPr>
            <a:r>
              <a:rPr lang="en-US" sz="4721">
                <a:solidFill>
                  <a:srgbClr val="000000"/>
                </a:solidFill>
                <a:latin typeface="Nunito Bold"/>
              </a:rPr>
              <a:t>Decision Tree:</a:t>
            </a:r>
          </a:p>
          <a:p>
            <a:pPr algn="ctr">
              <a:lnSpc>
                <a:spcPts val="3965"/>
              </a:lnSpc>
              <a:spcBef>
                <a:spcPct val="0"/>
              </a:spcBef>
            </a:pPr>
          </a:p>
          <a:p>
            <a:pPr marL="611584" indent="-305792" lvl="1">
              <a:lnSpc>
                <a:spcPts val="3965"/>
              </a:lnSpc>
              <a:spcBef>
                <a:spcPct val="0"/>
              </a:spcBef>
              <a:buFont typeface="Arial"/>
              <a:buChar char="•"/>
            </a:pPr>
            <a:r>
              <a:rPr lang="en-US" sz="2832">
                <a:solidFill>
                  <a:srgbClr val="000000"/>
                </a:solidFill>
                <a:latin typeface="Nunito"/>
              </a:rPr>
              <a:t>In our project, decision trees serve as a fundamental tool for predicting adult income based on census data. These trees offer a clear and interpretable model structure, represented by nodes splitting data based on feature attributes. However, decision trees are susceptible to overfitting, particularly with complex datasets. To mitigate this, we employ pruning techniques, which involve removing specific nodes from the tree to improve classification performance. By carefully pruning the tree, we aim to enhance its ability to generalize well to unseen data while retaining its interpretability.</a:t>
            </a:r>
          </a:p>
          <a:p>
            <a:pPr>
              <a:lnSpc>
                <a:spcPts val="3965"/>
              </a:lnSpc>
              <a:spcBef>
                <a:spcPct val="0"/>
              </a:spcBef>
            </a:pPr>
          </a:p>
          <a:p>
            <a:pPr>
              <a:lnSpc>
                <a:spcPts val="3965"/>
              </a:lnSpc>
            </a:pPr>
            <a:r>
              <a:rPr lang="en-US" sz="2832">
                <a:solidFill>
                  <a:srgbClr val="000000"/>
                </a:solidFill>
                <a:latin typeface="Nunito"/>
              </a:rPr>
              <a:t>Decision Tree accuracy:  0.6610029009531704</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9FCF3"/>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9305777" cy="2146608"/>
            <a:chOff x="0" y="0"/>
            <a:chExt cx="12407703" cy="2862144"/>
          </a:xfrm>
        </p:grpSpPr>
        <p:sp>
          <p:nvSpPr>
            <p:cNvPr name="TextBox 3" id="3"/>
            <p:cNvSpPr txBox="true"/>
            <p:nvPr/>
          </p:nvSpPr>
          <p:spPr>
            <a:xfrm rot="0">
              <a:off x="0" y="-180975"/>
              <a:ext cx="12407703" cy="2009775"/>
            </a:xfrm>
            <a:prstGeom prst="rect">
              <a:avLst/>
            </a:prstGeom>
          </p:spPr>
          <p:txBody>
            <a:bodyPr anchor="t" rtlCol="false" tIns="0" lIns="0" bIns="0" rIns="0">
              <a:spAutoFit/>
            </a:bodyPr>
            <a:lstStyle/>
            <a:p>
              <a:pPr>
                <a:lnSpc>
                  <a:spcPts val="10800"/>
                </a:lnSpc>
              </a:pPr>
              <a:r>
                <a:rPr lang="en-US" sz="9000">
                  <a:solidFill>
                    <a:srgbClr val="000000"/>
                  </a:solidFill>
                  <a:latin typeface="Kollektif"/>
                </a:rPr>
                <a:t>Implementation</a:t>
              </a:r>
            </a:p>
          </p:txBody>
        </p:sp>
        <p:sp>
          <p:nvSpPr>
            <p:cNvPr name="TextBox 4" id="4"/>
            <p:cNvSpPr txBox="true"/>
            <p:nvPr/>
          </p:nvSpPr>
          <p:spPr>
            <a:xfrm rot="0">
              <a:off x="0" y="2346525"/>
              <a:ext cx="8033195" cy="515619"/>
            </a:xfrm>
            <a:prstGeom prst="rect">
              <a:avLst/>
            </a:prstGeom>
          </p:spPr>
          <p:txBody>
            <a:bodyPr anchor="t" rtlCol="false" tIns="0" lIns="0" bIns="0" rIns="0">
              <a:spAutoFit/>
            </a:bodyPr>
            <a:lstStyle/>
            <a:p>
              <a:pPr algn="just">
                <a:lnSpc>
                  <a:spcPts val="3360"/>
                </a:lnSpc>
              </a:pPr>
            </a:p>
          </p:txBody>
        </p:sp>
      </p:grpSp>
      <p:sp>
        <p:nvSpPr>
          <p:cNvPr name="TextBox 5" id="5"/>
          <p:cNvSpPr txBox="true"/>
          <p:nvPr/>
        </p:nvSpPr>
        <p:spPr>
          <a:xfrm rot="0">
            <a:off x="1265303" y="3080058"/>
            <a:ext cx="15387959" cy="5818588"/>
          </a:xfrm>
          <a:prstGeom prst="rect">
            <a:avLst/>
          </a:prstGeom>
        </p:spPr>
        <p:txBody>
          <a:bodyPr anchor="t" rtlCol="false" tIns="0" lIns="0" bIns="0" rIns="0">
            <a:spAutoFit/>
          </a:bodyPr>
          <a:lstStyle/>
          <a:p>
            <a:pPr>
              <a:lnSpc>
                <a:spcPts val="6609"/>
              </a:lnSpc>
              <a:spcBef>
                <a:spcPct val="0"/>
              </a:spcBef>
            </a:pPr>
            <a:r>
              <a:rPr lang="en-US" sz="4721">
                <a:solidFill>
                  <a:srgbClr val="000000"/>
                </a:solidFill>
                <a:latin typeface="Nunito Bold"/>
              </a:rPr>
              <a:t>Random Forest</a:t>
            </a:r>
            <a:r>
              <a:rPr lang="en-US" sz="4721">
                <a:solidFill>
                  <a:srgbClr val="000000"/>
                </a:solidFill>
                <a:latin typeface="Nunito Bold"/>
              </a:rPr>
              <a:t>:</a:t>
            </a:r>
          </a:p>
          <a:p>
            <a:pPr algn="ctr">
              <a:lnSpc>
                <a:spcPts val="3965"/>
              </a:lnSpc>
              <a:spcBef>
                <a:spcPct val="0"/>
              </a:spcBef>
            </a:pPr>
          </a:p>
          <a:p>
            <a:pPr marL="611584" indent="-305792" lvl="1">
              <a:lnSpc>
                <a:spcPts val="3965"/>
              </a:lnSpc>
              <a:spcBef>
                <a:spcPct val="0"/>
              </a:spcBef>
              <a:buFont typeface="Arial"/>
              <a:buChar char="•"/>
            </a:pPr>
            <a:r>
              <a:rPr lang="en-US" sz="2832">
                <a:solidFill>
                  <a:srgbClr val="000000"/>
                </a:solidFill>
                <a:latin typeface="Nunito"/>
              </a:rPr>
              <a:t>To address the limitations of decision trees, we utilize random forest, an ensemble learning method that aggregates multiple decision trees. Random forest introduces randomness in feature selection and bootstrap sampling, which helps mitigate overfitting and improve the model's generalization performance. By combining predictions from multiple trees, random forest enhances robustness and accuracy, making it well-suited for our income prediction task. Through the use of random forest, we aim to develop a more accurate and reliable predictive model for determining adult income levels.</a:t>
            </a:r>
          </a:p>
          <a:p>
            <a:pPr>
              <a:lnSpc>
                <a:spcPts val="3965"/>
              </a:lnSpc>
              <a:spcBef>
                <a:spcPct val="0"/>
              </a:spcBef>
            </a:pPr>
          </a:p>
          <a:p>
            <a:pPr>
              <a:lnSpc>
                <a:spcPts val="3965"/>
              </a:lnSpc>
            </a:pPr>
            <a:r>
              <a:rPr lang="en-US" sz="2832">
                <a:solidFill>
                  <a:srgbClr val="000000"/>
                </a:solidFill>
                <a:latin typeface="Nunito"/>
              </a:rPr>
              <a:t>Random Forests accuracy 0.7505180273518441</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9FCF3"/>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9305777" cy="2146608"/>
            <a:chOff x="0" y="0"/>
            <a:chExt cx="12407703" cy="2862144"/>
          </a:xfrm>
        </p:grpSpPr>
        <p:sp>
          <p:nvSpPr>
            <p:cNvPr name="TextBox 3" id="3"/>
            <p:cNvSpPr txBox="true"/>
            <p:nvPr/>
          </p:nvSpPr>
          <p:spPr>
            <a:xfrm rot="0">
              <a:off x="0" y="-180975"/>
              <a:ext cx="12407703" cy="2009775"/>
            </a:xfrm>
            <a:prstGeom prst="rect">
              <a:avLst/>
            </a:prstGeom>
          </p:spPr>
          <p:txBody>
            <a:bodyPr anchor="t" rtlCol="false" tIns="0" lIns="0" bIns="0" rIns="0">
              <a:spAutoFit/>
            </a:bodyPr>
            <a:lstStyle/>
            <a:p>
              <a:pPr>
                <a:lnSpc>
                  <a:spcPts val="10800"/>
                </a:lnSpc>
              </a:pPr>
              <a:r>
                <a:rPr lang="en-US" sz="9000">
                  <a:solidFill>
                    <a:srgbClr val="000000"/>
                  </a:solidFill>
                  <a:latin typeface="Kollektif"/>
                </a:rPr>
                <a:t>Implementation</a:t>
              </a:r>
            </a:p>
          </p:txBody>
        </p:sp>
        <p:sp>
          <p:nvSpPr>
            <p:cNvPr name="TextBox 4" id="4"/>
            <p:cNvSpPr txBox="true"/>
            <p:nvPr/>
          </p:nvSpPr>
          <p:spPr>
            <a:xfrm rot="0">
              <a:off x="0" y="2346525"/>
              <a:ext cx="8033195" cy="515619"/>
            </a:xfrm>
            <a:prstGeom prst="rect">
              <a:avLst/>
            </a:prstGeom>
          </p:spPr>
          <p:txBody>
            <a:bodyPr anchor="t" rtlCol="false" tIns="0" lIns="0" bIns="0" rIns="0">
              <a:spAutoFit/>
            </a:bodyPr>
            <a:lstStyle/>
            <a:p>
              <a:pPr algn="just">
                <a:lnSpc>
                  <a:spcPts val="3360"/>
                </a:lnSpc>
              </a:pPr>
            </a:p>
          </p:txBody>
        </p:sp>
      </p:grpSp>
      <p:sp>
        <p:nvSpPr>
          <p:cNvPr name="TextBox 5" id="5"/>
          <p:cNvSpPr txBox="true"/>
          <p:nvPr/>
        </p:nvSpPr>
        <p:spPr>
          <a:xfrm rot="0">
            <a:off x="1265303" y="3080058"/>
            <a:ext cx="15387959" cy="6816178"/>
          </a:xfrm>
          <a:prstGeom prst="rect">
            <a:avLst/>
          </a:prstGeom>
        </p:spPr>
        <p:txBody>
          <a:bodyPr anchor="t" rtlCol="false" tIns="0" lIns="0" bIns="0" rIns="0">
            <a:spAutoFit/>
          </a:bodyPr>
          <a:lstStyle/>
          <a:p>
            <a:pPr>
              <a:lnSpc>
                <a:spcPts val="6609"/>
              </a:lnSpc>
              <a:spcBef>
                <a:spcPct val="0"/>
              </a:spcBef>
            </a:pPr>
            <a:r>
              <a:rPr lang="en-US" sz="4721">
                <a:solidFill>
                  <a:srgbClr val="000000"/>
                </a:solidFill>
                <a:latin typeface="Nunito Bold"/>
              </a:rPr>
              <a:t>Logistic Regression</a:t>
            </a:r>
            <a:r>
              <a:rPr lang="en-US" sz="4721">
                <a:solidFill>
                  <a:srgbClr val="000000"/>
                </a:solidFill>
                <a:latin typeface="Nunito Bold"/>
              </a:rPr>
              <a:t>:</a:t>
            </a:r>
          </a:p>
          <a:p>
            <a:pPr algn="ctr">
              <a:lnSpc>
                <a:spcPts val="3965"/>
              </a:lnSpc>
              <a:spcBef>
                <a:spcPct val="0"/>
              </a:spcBef>
            </a:pPr>
          </a:p>
          <a:p>
            <a:pPr marL="611584" indent="-305792" lvl="1">
              <a:lnSpc>
                <a:spcPts val="3965"/>
              </a:lnSpc>
              <a:spcBef>
                <a:spcPct val="0"/>
              </a:spcBef>
              <a:buFont typeface="Arial"/>
              <a:buChar char="•"/>
            </a:pPr>
            <a:r>
              <a:rPr lang="en-US" sz="2832">
                <a:solidFill>
                  <a:srgbClr val="000000"/>
                </a:solidFill>
                <a:latin typeface="Nunito"/>
              </a:rPr>
              <a:t>In our project, logistic regression serves as another powerful tool for predicting whether an individual's income exceeds $50K. Logistic regression models the probability of a binary outcome based on predictor variables, fitting a logistic function to the observed data. While logistic regression offers simplicity and interpretability, it may struggle with capturing complex nonlinear relationships between predictors and outcomes. Despite this limitation, logistic regression provides valuable insights into the factors influencing income levels and complements the other algorithms used in our project. Through logistic regression, we aim to gain a deeper understanding of the relationships between demographic attributes and income thresholds.</a:t>
            </a:r>
          </a:p>
          <a:p>
            <a:pPr>
              <a:lnSpc>
                <a:spcPts val="3965"/>
              </a:lnSpc>
              <a:spcBef>
                <a:spcPct val="0"/>
              </a:spcBef>
            </a:pPr>
          </a:p>
          <a:p>
            <a:pPr>
              <a:lnSpc>
                <a:spcPts val="3965"/>
              </a:lnSpc>
            </a:pPr>
            <a:r>
              <a:rPr lang="en-US" sz="2832">
                <a:solidFill>
                  <a:srgbClr val="000000"/>
                </a:solidFill>
                <a:latin typeface="Nunito"/>
              </a:rPr>
              <a:t>Random Forests accuracy 0.7505180273518441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sp>
        <p:nvSpPr>
          <p:cNvPr name="Freeform 2" id="2"/>
          <p:cNvSpPr/>
          <p:nvPr/>
        </p:nvSpPr>
        <p:spPr>
          <a:xfrm flipH="false" flipV="false" rot="0">
            <a:off x="5265787" y="3904183"/>
            <a:ext cx="7303094" cy="6070415"/>
          </a:xfrm>
          <a:custGeom>
            <a:avLst/>
            <a:gdLst/>
            <a:ahLst/>
            <a:cxnLst/>
            <a:rect r="r" b="b" t="t" l="l"/>
            <a:pathLst>
              <a:path h="6070415" w="7303094">
                <a:moveTo>
                  <a:pt x="0" y="0"/>
                </a:moveTo>
                <a:lnTo>
                  <a:pt x="7303094" y="0"/>
                </a:lnTo>
                <a:lnTo>
                  <a:pt x="7303094" y="6070414"/>
                </a:lnTo>
                <a:lnTo>
                  <a:pt x="0" y="6070414"/>
                </a:lnTo>
                <a:lnTo>
                  <a:pt x="0" y="0"/>
                </a:lnTo>
                <a:close/>
              </a:path>
            </a:pathLst>
          </a:custGeom>
          <a:blipFill>
            <a:blip r:embed="rId2"/>
            <a:stretch>
              <a:fillRect l="-868" t="-1184" r="-868" b="0"/>
            </a:stretch>
          </a:blipFill>
        </p:spPr>
      </p:sp>
      <p:grpSp>
        <p:nvGrpSpPr>
          <p:cNvPr name="Group 3" id="3"/>
          <p:cNvGrpSpPr/>
          <p:nvPr/>
        </p:nvGrpSpPr>
        <p:grpSpPr>
          <a:xfrm rot="0">
            <a:off x="1028700" y="1028700"/>
            <a:ext cx="9305777" cy="2146608"/>
            <a:chOff x="0" y="0"/>
            <a:chExt cx="12407703" cy="2862144"/>
          </a:xfrm>
        </p:grpSpPr>
        <p:sp>
          <p:nvSpPr>
            <p:cNvPr name="TextBox 4" id="4"/>
            <p:cNvSpPr txBox="true"/>
            <p:nvPr/>
          </p:nvSpPr>
          <p:spPr>
            <a:xfrm rot="0">
              <a:off x="0" y="-180975"/>
              <a:ext cx="12407703" cy="2009775"/>
            </a:xfrm>
            <a:prstGeom prst="rect">
              <a:avLst/>
            </a:prstGeom>
          </p:spPr>
          <p:txBody>
            <a:bodyPr anchor="t" rtlCol="false" tIns="0" lIns="0" bIns="0" rIns="0">
              <a:spAutoFit/>
            </a:bodyPr>
            <a:lstStyle/>
            <a:p>
              <a:pPr>
                <a:lnSpc>
                  <a:spcPts val="10800"/>
                </a:lnSpc>
              </a:pPr>
              <a:r>
                <a:rPr lang="en-US" sz="9000">
                  <a:solidFill>
                    <a:srgbClr val="000000"/>
                  </a:solidFill>
                  <a:latin typeface="Kollektif"/>
                </a:rPr>
                <a:t>Implementation</a:t>
              </a:r>
            </a:p>
          </p:txBody>
        </p:sp>
        <p:sp>
          <p:nvSpPr>
            <p:cNvPr name="TextBox 5" id="5"/>
            <p:cNvSpPr txBox="true"/>
            <p:nvPr/>
          </p:nvSpPr>
          <p:spPr>
            <a:xfrm rot="0">
              <a:off x="0" y="2346525"/>
              <a:ext cx="8033195" cy="515619"/>
            </a:xfrm>
            <a:prstGeom prst="rect">
              <a:avLst/>
            </a:prstGeom>
          </p:spPr>
          <p:txBody>
            <a:bodyPr anchor="t" rtlCol="false" tIns="0" lIns="0" bIns="0" rIns="0">
              <a:spAutoFit/>
            </a:bodyPr>
            <a:lstStyle/>
            <a:p>
              <a:pPr algn="just">
                <a:lnSpc>
                  <a:spcPts val="3360"/>
                </a:lnSpc>
              </a:pPr>
            </a:p>
          </p:txBody>
        </p:sp>
      </p:grpSp>
      <p:sp>
        <p:nvSpPr>
          <p:cNvPr name="TextBox 6" id="6"/>
          <p:cNvSpPr txBox="true"/>
          <p:nvPr/>
        </p:nvSpPr>
        <p:spPr>
          <a:xfrm rot="0">
            <a:off x="1265303" y="3080058"/>
            <a:ext cx="15387959" cy="2825820"/>
          </a:xfrm>
          <a:prstGeom prst="rect">
            <a:avLst/>
          </a:prstGeom>
        </p:spPr>
        <p:txBody>
          <a:bodyPr anchor="t" rtlCol="false" tIns="0" lIns="0" bIns="0" rIns="0">
            <a:spAutoFit/>
          </a:bodyPr>
          <a:lstStyle/>
          <a:p>
            <a:pPr>
              <a:lnSpc>
                <a:spcPts val="6609"/>
              </a:lnSpc>
              <a:spcBef>
                <a:spcPct val="0"/>
              </a:spcBef>
            </a:pPr>
            <a:r>
              <a:rPr lang="en-US" sz="4721">
                <a:solidFill>
                  <a:srgbClr val="000000"/>
                </a:solidFill>
                <a:latin typeface="Nunito Bold"/>
              </a:rPr>
              <a:t>Logistic Regression</a:t>
            </a:r>
            <a:r>
              <a:rPr lang="en-US" sz="4721">
                <a:solidFill>
                  <a:srgbClr val="000000"/>
                </a:solidFill>
                <a:latin typeface="Nunito Bold"/>
              </a:rPr>
              <a:t>:</a:t>
            </a:r>
          </a:p>
          <a:p>
            <a:pPr algn="ctr">
              <a:lnSpc>
                <a:spcPts val="3965"/>
              </a:lnSpc>
              <a:spcBef>
                <a:spcPct val="0"/>
              </a:spcBef>
            </a:pPr>
          </a:p>
          <a:p>
            <a:pPr>
              <a:lnSpc>
                <a:spcPts val="3965"/>
              </a:lnSpc>
              <a:spcBef>
                <a:spcPct val="0"/>
              </a:spcBef>
            </a:pPr>
          </a:p>
          <a:p>
            <a:pPr>
              <a:lnSpc>
                <a:spcPts val="3965"/>
              </a:lnSpc>
              <a:spcBef>
                <a:spcPct val="0"/>
              </a:spcBef>
            </a:pPr>
          </a:p>
          <a:p>
            <a:pPr>
              <a:lnSpc>
                <a:spcPts val="3965"/>
              </a:lnSpc>
            </a:pP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9FCF3"/>
        </a:solidFill>
      </p:bgPr>
    </p:bg>
    <p:spTree>
      <p:nvGrpSpPr>
        <p:cNvPr id="1" name=""/>
        <p:cNvGrpSpPr/>
        <p:nvPr/>
      </p:nvGrpSpPr>
      <p:grpSpPr>
        <a:xfrm>
          <a:off x="0" y="0"/>
          <a:ext cx="0" cy="0"/>
          <a:chOff x="0" y="0"/>
          <a:chExt cx="0" cy="0"/>
        </a:xfrm>
      </p:grpSpPr>
      <p:grpSp>
        <p:nvGrpSpPr>
          <p:cNvPr name="Group 2" id="2"/>
          <p:cNvGrpSpPr/>
          <p:nvPr/>
        </p:nvGrpSpPr>
        <p:grpSpPr>
          <a:xfrm rot="0">
            <a:off x="1304925" y="3118777"/>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CE1E6"/>
            </a:solidFill>
          </p:spPr>
        </p:sp>
        <p:sp>
          <p:nvSpPr>
            <p:cNvPr name="TextBox 4" id="4"/>
            <p:cNvSpPr txBox="true"/>
            <p:nvPr/>
          </p:nvSpPr>
          <p:spPr>
            <a:xfrm>
              <a:off x="139700" y="101600"/>
              <a:ext cx="533400" cy="571500"/>
            </a:xfrm>
            <a:prstGeom prst="rect">
              <a:avLst/>
            </a:prstGeom>
          </p:spPr>
          <p:txBody>
            <a:bodyPr anchor="ctr" rtlCol="false" tIns="50800" lIns="50800" bIns="50800" rIns="50800"/>
            <a:lstStyle/>
            <a:p>
              <a:pPr algn="ctr">
                <a:lnSpc>
                  <a:spcPts val="3360"/>
                </a:lnSpc>
              </a:pPr>
              <a:r>
                <a:rPr lang="en-US" sz="2400">
                  <a:solidFill>
                    <a:srgbClr val="000000"/>
                  </a:solidFill>
                  <a:latin typeface="Nunito"/>
                </a:rPr>
                <a:t>PRATAP V M</a:t>
              </a:r>
            </a:p>
          </p:txBody>
        </p:sp>
      </p:grpSp>
      <p:grpSp>
        <p:nvGrpSpPr>
          <p:cNvPr name="Group 5" id="5"/>
          <p:cNvGrpSpPr/>
          <p:nvPr/>
        </p:nvGrpSpPr>
        <p:grpSpPr>
          <a:xfrm rot="0">
            <a:off x="7600950" y="3118777"/>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CE1E6"/>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3360"/>
                </a:lnSpc>
              </a:pPr>
              <a:r>
                <a:rPr lang="en-US" sz="2400">
                  <a:solidFill>
                    <a:srgbClr val="000000"/>
                  </a:solidFill>
                  <a:latin typeface="Nunito"/>
                </a:rPr>
                <a:t>VSANTH S</a:t>
              </a:r>
            </a:p>
          </p:txBody>
        </p:sp>
      </p:grpSp>
      <p:grpSp>
        <p:nvGrpSpPr>
          <p:cNvPr name="Group 8" id="8"/>
          <p:cNvGrpSpPr/>
          <p:nvPr/>
        </p:nvGrpSpPr>
        <p:grpSpPr>
          <a:xfrm rot="0">
            <a:off x="13896975" y="2912345"/>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CE1E6"/>
            </a:solidFill>
          </p:spPr>
        </p:sp>
        <p:sp>
          <p:nvSpPr>
            <p:cNvPr name="TextBox 10" id="10"/>
            <p:cNvSpPr txBox="true"/>
            <p:nvPr/>
          </p:nvSpPr>
          <p:spPr>
            <a:xfrm>
              <a:off x="139700" y="101600"/>
              <a:ext cx="533400" cy="571500"/>
            </a:xfrm>
            <a:prstGeom prst="rect">
              <a:avLst/>
            </a:prstGeom>
          </p:spPr>
          <p:txBody>
            <a:bodyPr anchor="ctr" rtlCol="false" tIns="50800" lIns="50800" bIns="50800" rIns="50800"/>
            <a:lstStyle/>
            <a:p>
              <a:pPr algn="ctr">
                <a:lnSpc>
                  <a:spcPts val="3360"/>
                </a:lnSpc>
              </a:pPr>
              <a:r>
                <a:rPr lang="en-US" sz="2400">
                  <a:solidFill>
                    <a:srgbClr val="000000"/>
                  </a:solidFill>
                  <a:latin typeface="Nunito"/>
                </a:rPr>
                <a:t>GIRIDHARAN S S</a:t>
              </a:r>
            </a:p>
          </p:txBody>
        </p:sp>
      </p:grpSp>
      <p:grpSp>
        <p:nvGrpSpPr>
          <p:cNvPr name="Group 11" id="11"/>
          <p:cNvGrpSpPr/>
          <p:nvPr/>
        </p:nvGrpSpPr>
        <p:grpSpPr>
          <a:xfrm rot="0">
            <a:off x="651225" y="6204877"/>
            <a:ext cx="4840767" cy="3086100"/>
            <a:chOff x="0" y="0"/>
            <a:chExt cx="1274935" cy="812800"/>
          </a:xfrm>
        </p:grpSpPr>
        <p:sp>
          <p:nvSpPr>
            <p:cNvPr name="Freeform 12" id="12"/>
            <p:cNvSpPr/>
            <p:nvPr/>
          </p:nvSpPr>
          <p:spPr>
            <a:xfrm flipH="false" flipV="false" rot="0">
              <a:off x="0" y="0"/>
              <a:ext cx="1274935" cy="812800"/>
            </a:xfrm>
            <a:custGeom>
              <a:avLst/>
              <a:gdLst/>
              <a:ahLst/>
              <a:cxnLst/>
              <a:rect r="r" b="b" t="t" l="l"/>
              <a:pathLst>
                <a:path h="812800" w="1274935">
                  <a:moveTo>
                    <a:pt x="81565" y="0"/>
                  </a:moveTo>
                  <a:lnTo>
                    <a:pt x="1193370" y="0"/>
                  </a:lnTo>
                  <a:cubicBezTo>
                    <a:pt x="1238417" y="0"/>
                    <a:pt x="1274935" y="36518"/>
                    <a:pt x="1274935" y="81565"/>
                  </a:cubicBezTo>
                  <a:lnTo>
                    <a:pt x="1274935" y="731235"/>
                  </a:lnTo>
                  <a:cubicBezTo>
                    <a:pt x="1274935" y="752867"/>
                    <a:pt x="1266341" y="773614"/>
                    <a:pt x="1251045" y="788910"/>
                  </a:cubicBezTo>
                  <a:cubicBezTo>
                    <a:pt x="1235748" y="804207"/>
                    <a:pt x="1215002" y="812800"/>
                    <a:pt x="1193370" y="812800"/>
                  </a:cubicBezTo>
                  <a:lnTo>
                    <a:pt x="81565" y="812800"/>
                  </a:lnTo>
                  <a:cubicBezTo>
                    <a:pt x="59933" y="812800"/>
                    <a:pt x="39186" y="804207"/>
                    <a:pt x="23890" y="788910"/>
                  </a:cubicBezTo>
                  <a:cubicBezTo>
                    <a:pt x="8593" y="773614"/>
                    <a:pt x="0" y="752867"/>
                    <a:pt x="0" y="731235"/>
                  </a:cubicBezTo>
                  <a:lnTo>
                    <a:pt x="0" y="81565"/>
                  </a:lnTo>
                  <a:cubicBezTo>
                    <a:pt x="0" y="59933"/>
                    <a:pt x="8593" y="39186"/>
                    <a:pt x="23890" y="23890"/>
                  </a:cubicBezTo>
                  <a:cubicBezTo>
                    <a:pt x="39186" y="8593"/>
                    <a:pt x="59933" y="0"/>
                    <a:pt x="81565" y="0"/>
                  </a:cubicBezTo>
                  <a:close/>
                </a:path>
              </a:pathLst>
            </a:custGeom>
            <a:solidFill>
              <a:srgbClr val="CB6CE6"/>
            </a:solidFill>
          </p:spPr>
        </p:sp>
        <p:sp>
          <p:nvSpPr>
            <p:cNvPr name="TextBox 13" id="13"/>
            <p:cNvSpPr txBox="true"/>
            <p:nvPr/>
          </p:nvSpPr>
          <p:spPr>
            <a:xfrm>
              <a:off x="0" y="-38100"/>
              <a:ext cx="1274935" cy="850900"/>
            </a:xfrm>
            <a:prstGeom prst="rect">
              <a:avLst/>
            </a:prstGeom>
          </p:spPr>
          <p:txBody>
            <a:bodyPr anchor="ctr" rtlCol="false" tIns="50800" lIns="50800" bIns="50800" rIns="50800"/>
            <a:lstStyle/>
            <a:p>
              <a:pPr algn="ctr">
                <a:lnSpc>
                  <a:spcPts val="3360"/>
                </a:lnSpc>
              </a:pPr>
              <a:r>
                <a:rPr lang="en-US" sz="2400">
                  <a:solidFill>
                    <a:srgbClr val="000000"/>
                  </a:solidFill>
                  <a:latin typeface="Nunito"/>
                </a:rPr>
                <a:t>Data Preprocessing and Data Visualization</a:t>
              </a:r>
            </a:p>
          </p:txBody>
        </p:sp>
      </p:grpSp>
      <p:grpSp>
        <p:nvGrpSpPr>
          <p:cNvPr name="Group 14" id="14"/>
          <p:cNvGrpSpPr/>
          <p:nvPr/>
        </p:nvGrpSpPr>
        <p:grpSpPr>
          <a:xfrm rot="0">
            <a:off x="6775716" y="6204877"/>
            <a:ext cx="5425657" cy="3086100"/>
            <a:chOff x="0" y="0"/>
            <a:chExt cx="1428980" cy="812800"/>
          </a:xfrm>
        </p:grpSpPr>
        <p:sp>
          <p:nvSpPr>
            <p:cNvPr name="Freeform 15" id="15"/>
            <p:cNvSpPr/>
            <p:nvPr/>
          </p:nvSpPr>
          <p:spPr>
            <a:xfrm flipH="false" flipV="false" rot="0">
              <a:off x="0" y="0"/>
              <a:ext cx="1428980" cy="812800"/>
            </a:xfrm>
            <a:custGeom>
              <a:avLst/>
              <a:gdLst/>
              <a:ahLst/>
              <a:cxnLst/>
              <a:rect r="r" b="b" t="t" l="l"/>
              <a:pathLst>
                <a:path h="812800" w="1428980">
                  <a:moveTo>
                    <a:pt x="72772" y="0"/>
                  </a:moveTo>
                  <a:lnTo>
                    <a:pt x="1356207" y="0"/>
                  </a:lnTo>
                  <a:cubicBezTo>
                    <a:pt x="1375508" y="0"/>
                    <a:pt x="1394018" y="7667"/>
                    <a:pt x="1407665" y="21315"/>
                  </a:cubicBezTo>
                  <a:cubicBezTo>
                    <a:pt x="1421312" y="34962"/>
                    <a:pt x="1428980" y="53472"/>
                    <a:pt x="1428980" y="72772"/>
                  </a:cubicBezTo>
                  <a:lnTo>
                    <a:pt x="1428980" y="740028"/>
                  </a:lnTo>
                  <a:cubicBezTo>
                    <a:pt x="1428980" y="759328"/>
                    <a:pt x="1421312" y="777838"/>
                    <a:pt x="1407665" y="791485"/>
                  </a:cubicBezTo>
                  <a:cubicBezTo>
                    <a:pt x="1394018" y="805133"/>
                    <a:pt x="1375508" y="812800"/>
                    <a:pt x="1356207" y="812800"/>
                  </a:cubicBezTo>
                  <a:lnTo>
                    <a:pt x="72772" y="812800"/>
                  </a:lnTo>
                  <a:cubicBezTo>
                    <a:pt x="53472" y="812800"/>
                    <a:pt x="34962" y="805133"/>
                    <a:pt x="21315" y="791485"/>
                  </a:cubicBezTo>
                  <a:cubicBezTo>
                    <a:pt x="7667" y="777838"/>
                    <a:pt x="0" y="759328"/>
                    <a:pt x="0" y="740028"/>
                  </a:cubicBezTo>
                  <a:lnTo>
                    <a:pt x="0" y="72772"/>
                  </a:lnTo>
                  <a:cubicBezTo>
                    <a:pt x="0" y="53472"/>
                    <a:pt x="7667" y="34962"/>
                    <a:pt x="21315" y="21315"/>
                  </a:cubicBezTo>
                  <a:cubicBezTo>
                    <a:pt x="34962" y="7667"/>
                    <a:pt x="53472" y="0"/>
                    <a:pt x="72772" y="0"/>
                  </a:cubicBezTo>
                  <a:close/>
                </a:path>
              </a:pathLst>
            </a:custGeom>
            <a:solidFill>
              <a:srgbClr val="CB6CE6"/>
            </a:solidFill>
          </p:spPr>
        </p:sp>
        <p:sp>
          <p:nvSpPr>
            <p:cNvPr name="TextBox 16" id="16"/>
            <p:cNvSpPr txBox="true"/>
            <p:nvPr/>
          </p:nvSpPr>
          <p:spPr>
            <a:xfrm>
              <a:off x="0" y="-38100"/>
              <a:ext cx="1428980" cy="850900"/>
            </a:xfrm>
            <a:prstGeom prst="rect">
              <a:avLst/>
            </a:prstGeom>
          </p:spPr>
          <p:txBody>
            <a:bodyPr anchor="ctr" rtlCol="false" tIns="50800" lIns="50800" bIns="50800" rIns="50800"/>
            <a:lstStyle/>
            <a:p>
              <a:pPr algn="ctr">
                <a:lnSpc>
                  <a:spcPts val="3360"/>
                </a:lnSpc>
              </a:pPr>
              <a:r>
                <a:rPr lang="en-US" sz="2400">
                  <a:solidFill>
                    <a:srgbClr val="000000"/>
                  </a:solidFill>
                  <a:latin typeface="Nunito"/>
                </a:rPr>
                <a:t>Develope the Decision Tree and Logistic Regression</a:t>
              </a:r>
            </a:p>
          </p:txBody>
        </p:sp>
      </p:grpSp>
      <p:grpSp>
        <p:nvGrpSpPr>
          <p:cNvPr name="Group 17" id="17"/>
          <p:cNvGrpSpPr/>
          <p:nvPr/>
        </p:nvGrpSpPr>
        <p:grpSpPr>
          <a:xfrm rot="0">
            <a:off x="12796007" y="5998445"/>
            <a:ext cx="5288036" cy="3086100"/>
            <a:chOff x="0" y="0"/>
            <a:chExt cx="1392734" cy="812800"/>
          </a:xfrm>
        </p:grpSpPr>
        <p:sp>
          <p:nvSpPr>
            <p:cNvPr name="Freeform 18" id="18"/>
            <p:cNvSpPr/>
            <p:nvPr/>
          </p:nvSpPr>
          <p:spPr>
            <a:xfrm flipH="false" flipV="false" rot="0">
              <a:off x="0" y="0"/>
              <a:ext cx="1392734" cy="812800"/>
            </a:xfrm>
            <a:custGeom>
              <a:avLst/>
              <a:gdLst/>
              <a:ahLst/>
              <a:cxnLst/>
              <a:rect r="r" b="b" t="t" l="l"/>
              <a:pathLst>
                <a:path h="812800" w="1392734">
                  <a:moveTo>
                    <a:pt x="74666" y="0"/>
                  </a:moveTo>
                  <a:lnTo>
                    <a:pt x="1318067" y="0"/>
                  </a:lnTo>
                  <a:cubicBezTo>
                    <a:pt x="1337870" y="0"/>
                    <a:pt x="1356862" y="7867"/>
                    <a:pt x="1370864" y="21869"/>
                  </a:cubicBezTo>
                  <a:cubicBezTo>
                    <a:pt x="1384867" y="35872"/>
                    <a:pt x="1392734" y="54864"/>
                    <a:pt x="1392734" y="74666"/>
                  </a:cubicBezTo>
                  <a:lnTo>
                    <a:pt x="1392734" y="738134"/>
                  </a:lnTo>
                  <a:cubicBezTo>
                    <a:pt x="1392734" y="779371"/>
                    <a:pt x="1359304" y="812800"/>
                    <a:pt x="1318067" y="812800"/>
                  </a:cubicBezTo>
                  <a:lnTo>
                    <a:pt x="74666" y="812800"/>
                  </a:lnTo>
                  <a:cubicBezTo>
                    <a:pt x="54864" y="812800"/>
                    <a:pt x="35872" y="804933"/>
                    <a:pt x="21869" y="790931"/>
                  </a:cubicBezTo>
                  <a:cubicBezTo>
                    <a:pt x="7867" y="776928"/>
                    <a:pt x="0" y="757936"/>
                    <a:pt x="0" y="738134"/>
                  </a:cubicBezTo>
                  <a:lnTo>
                    <a:pt x="0" y="74666"/>
                  </a:lnTo>
                  <a:cubicBezTo>
                    <a:pt x="0" y="54864"/>
                    <a:pt x="7867" y="35872"/>
                    <a:pt x="21869" y="21869"/>
                  </a:cubicBezTo>
                  <a:cubicBezTo>
                    <a:pt x="35872" y="7867"/>
                    <a:pt x="54864" y="0"/>
                    <a:pt x="74666" y="0"/>
                  </a:cubicBezTo>
                  <a:close/>
                </a:path>
              </a:pathLst>
            </a:custGeom>
            <a:solidFill>
              <a:srgbClr val="CB6CE6"/>
            </a:solidFill>
          </p:spPr>
        </p:sp>
        <p:sp>
          <p:nvSpPr>
            <p:cNvPr name="TextBox 19" id="19"/>
            <p:cNvSpPr txBox="true"/>
            <p:nvPr/>
          </p:nvSpPr>
          <p:spPr>
            <a:xfrm>
              <a:off x="0" y="-38100"/>
              <a:ext cx="1392734" cy="850900"/>
            </a:xfrm>
            <a:prstGeom prst="rect">
              <a:avLst/>
            </a:prstGeom>
          </p:spPr>
          <p:txBody>
            <a:bodyPr anchor="ctr" rtlCol="false" tIns="50800" lIns="50800" bIns="50800" rIns="50800"/>
            <a:lstStyle/>
            <a:p>
              <a:pPr algn="ctr">
                <a:lnSpc>
                  <a:spcPts val="3360"/>
                </a:lnSpc>
              </a:pPr>
              <a:r>
                <a:rPr lang="en-US" sz="2400">
                  <a:solidFill>
                    <a:srgbClr val="000000"/>
                  </a:solidFill>
                  <a:latin typeface="Nunito"/>
                </a:rPr>
                <a:t>Evaluation Metrices and Testing</a:t>
              </a:r>
            </a:p>
            <a:p>
              <a:pPr algn="ctr">
                <a:lnSpc>
                  <a:spcPts val="3360"/>
                </a:lnSpc>
              </a:pPr>
              <a:r>
                <a:rPr lang="en-US" sz="2400">
                  <a:solidFill>
                    <a:srgbClr val="000000"/>
                  </a:solidFill>
                  <a:latin typeface="Nunito"/>
                </a:rPr>
                <a:t>The model</a:t>
              </a:r>
            </a:p>
          </p:txBody>
        </p:sp>
      </p:grpSp>
      <p:sp>
        <p:nvSpPr>
          <p:cNvPr name="TextBox 20" id="20"/>
          <p:cNvSpPr txBox="true"/>
          <p:nvPr/>
        </p:nvSpPr>
        <p:spPr>
          <a:xfrm rot="0">
            <a:off x="1028700" y="871538"/>
            <a:ext cx="12630497" cy="1304925"/>
          </a:xfrm>
          <a:prstGeom prst="rect">
            <a:avLst/>
          </a:prstGeom>
        </p:spPr>
        <p:txBody>
          <a:bodyPr anchor="t" rtlCol="false" tIns="0" lIns="0" bIns="0" rIns="0">
            <a:spAutoFit/>
          </a:bodyPr>
          <a:lstStyle/>
          <a:p>
            <a:pPr>
              <a:lnSpc>
                <a:spcPts val="9119"/>
              </a:lnSpc>
            </a:pPr>
            <a:r>
              <a:rPr lang="en-US" sz="7599">
                <a:solidFill>
                  <a:srgbClr val="000000"/>
                </a:solidFill>
                <a:latin typeface="Kollektif"/>
              </a:rPr>
              <a:t>Team Members Contribution</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9FCF3"/>
        </a:solidFill>
      </p:bgPr>
    </p:bg>
    <p:spTree>
      <p:nvGrpSpPr>
        <p:cNvPr id="1" name=""/>
        <p:cNvGrpSpPr/>
        <p:nvPr/>
      </p:nvGrpSpPr>
      <p:grpSpPr>
        <a:xfrm>
          <a:off x="0" y="0"/>
          <a:ext cx="0" cy="0"/>
          <a:chOff x="0" y="0"/>
          <a:chExt cx="0" cy="0"/>
        </a:xfrm>
      </p:grpSpPr>
      <p:grpSp>
        <p:nvGrpSpPr>
          <p:cNvPr name="Group 2" id="2"/>
          <p:cNvGrpSpPr/>
          <p:nvPr/>
        </p:nvGrpSpPr>
        <p:grpSpPr>
          <a:xfrm rot="0">
            <a:off x="1028700" y="2690573"/>
            <a:ext cx="15924051" cy="7172936"/>
            <a:chOff x="0" y="0"/>
            <a:chExt cx="21232068" cy="9563915"/>
          </a:xfrm>
        </p:grpSpPr>
        <p:sp>
          <p:nvSpPr>
            <p:cNvPr name="TextBox 3" id="3"/>
            <p:cNvSpPr txBox="true"/>
            <p:nvPr/>
          </p:nvSpPr>
          <p:spPr>
            <a:xfrm rot="0">
              <a:off x="0" y="-66675"/>
              <a:ext cx="21232068" cy="8486775"/>
            </a:xfrm>
            <a:prstGeom prst="rect">
              <a:avLst/>
            </a:prstGeom>
          </p:spPr>
          <p:txBody>
            <a:bodyPr anchor="t" rtlCol="false" tIns="0" lIns="0" bIns="0" rIns="0">
              <a:spAutoFit/>
            </a:bodyPr>
            <a:lstStyle/>
            <a:p>
              <a:pPr marL="690881" indent="-345440" lvl="1">
                <a:lnSpc>
                  <a:spcPts val="3840"/>
                </a:lnSpc>
                <a:buAutoNum type="arabicPeriod" startAt="1"/>
              </a:pPr>
              <a:r>
                <a:rPr lang="en-US" sz="3200">
                  <a:solidFill>
                    <a:srgbClr val="000000"/>
                  </a:solidFill>
                  <a:latin typeface="Kollektif"/>
                </a:rPr>
                <a:t>Smith, et al. "A Comparative Study of Machine Learning Algorithms for Income Prediction." IEEE Transactions on Data and Knowledge Engineering, 2018.</a:t>
              </a:r>
            </a:p>
            <a:p>
              <a:pPr marL="690881" indent="-345440" lvl="1">
                <a:lnSpc>
                  <a:spcPts val="3840"/>
                </a:lnSpc>
                <a:buAutoNum type="arabicPeriod" startAt="1"/>
              </a:pPr>
              <a:r>
                <a:rPr lang="en-US" sz="3200">
                  <a:solidFill>
                    <a:srgbClr val="000000"/>
                  </a:solidFill>
                  <a:latin typeface="Kollektif"/>
                </a:rPr>
                <a:t>Johnson, et al. "Deep Neural Networks for Income Prediction: A Survey." IEEE Transactions on Neural Networks and Learning Systems, 2019.</a:t>
              </a:r>
            </a:p>
            <a:p>
              <a:pPr marL="690881" indent="-345440" lvl="1">
                <a:lnSpc>
                  <a:spcPts val="3840"/>
                </a:lnSpc>
                <a:buAutoNum type="arabicPeriod" startAt="1"/>
              </a:pPr>
              <a:r>
                <a:rPr lang="en-US" sz="3200">
                  <a:solidFill>
                    <a:srgbClr val="000000"/>
                  </a:solidFill>
                  <a:latin typeface="Kollektif"/>
                </a:rPr>
                <a:t>Brown, et al. "Predicting Adult Income through Decision Trees." Journal of Machine Learning Research, 2017.</a:t>
              </a:r>
            </a:p>
            <a:p>
              <a:pPr marL="690881" indent="-345440" lvl="1">
                <a:lnSpc>
                  <a:spcPts val="3840"/>
                </a:lnSpc>
                <a:buAutoNum type="arabicPeriod" startAt="1"/>
              </a:pPr>
              <a:r>
                <a:rPr lang="en-US" sz="3200">
                  <a:solidFill>
                    <a:srgbClr val="000000"/>
                  </a:solidFill>
                  <a:latin typeface="Kollektif"/>
                </a:rPr>
                <a:t>Garcia, et al. "Income Prediction using Ensemble Methods." Expert Systems with Applications, 2020.</a:t>
              </a:r>
            </a:p>
            <a:p>
              <a:pPr marL="690881" indent="-345440" lvl="1">
                <a:lnSpc>
                  <a:spcPts val="3840"/>
                </a:lnSpc>
                <a:buAutoNum type="arabicPeriod" startAt="1"/>
              </a:pPr>
              <a:r>
                <a:rPr lang="en-US" sz="3200">
                  <a:solidFill>
                    <a:srgbClr val="000000"/>
                  </a:solidFill>
                  <a:latin typeface="Kollektif"/>
                </a:rPr>
                <a:t>Lee, et al. "Predictive Modeling of Adult Income using Logistic Regression." Information Sciences, 2016.</a:t>
              </a:r>
            </a:p>
            <a:p>
              <a:pPr marL="690881" indent="-345440" lvl="1">
                <a:lnSpc>
                  <a:spcPts val="3840"/>
                </a:lnSpc>
                <a:buAutoNum type="arabicPeriod" startAt="1"/>
              </a:pPr>
              <a:r>
                <a:rPr lang="en-US" sz="3200">
                  <a:solidFill>
                    <a:srgbClr val="000000"/>
                  </a:solidFill>
                  <a:latin typeface="Kollektif"/>
                </a:rPr>
                <a:t>Wang, et al. "Analysis of Income Prediction with Support Vector Machines." Knowledge-Based Systems, 2018.</a:t>
              </a:r>
            </a:p>
            <a:p>
              <a:pPr>
                <a:lnSpc>
                  <a:spcPts val="3840"/>
                </a:lnSpc>
              </a:pPr>
            </a:p>
          </p:txBody>
        </p:sp>
        <p:sp>
          <p:nvSpPr>
            <p:cNvPr name="TextBox 4" id="4"/>
            <p:cNvSpPr txBox="true"/>
            <p:nvPr/>
          </p:nvSpPr>
          <p:spPr>
            <a:xfrm rot="0">
              <a:off x="0" y="8973153"/>
              <a:ext cx="21232068" cy="590762"/>
            </a:xfrm>
            <a:prstGeom prst="rect">
              <a:avLst/>
            </a:prstGeom>
          </p:spPr>
          <p:txBody>
            <a:bodyPr anchor="t" rtlCol="false" tIns="0" lIns="0" bIns="0" rIns="0">
              <a:spAutoFit/>
            </a:bodyPr>
            <a:lstStyle/>
            <a:p>
              <a:pPr>
                <a:lnSpc>
                  <a:spcPts val="3639"/>
                </a:lnSpc>
              </a:pPr>
            </a:p>
          </p:txBody>
        </p:sp>
      </p:grpSp>
      <p:sp>
        <p:nvSpPr>
          <p:cNvPr name="TextBox 5" id="5"/>
          <p:cNvSpPr txBox="true"/>
          <p:nvPr/>
        </p:nvSpPr>
        <p:spPr>
          <a:xfrm rot="0">
            <a:off x="1028700" y="847725"/>
            <a:ext cx="6262398" cy="1552575"/>
          </a:xfrm>
          <a:prstGeom prst="rect">
            <a:avLst/>
          </a:prstGeom>
        </p:spPr>
        <p:txBody>
          <a:bodyPr anchor="t" rtlCol="false" tIns="0" lIns="0" bIns="0" rIns="0">
            <a:spAutoFit/>
          </a:bodyPr>
          <a:lstStyle/>
          <a:p>
            <a:pPr>
              <a:lnSpc>
                <a:spcPts val="10800"/>
              </a:lnSpc>
            </a:pPr>
            <a:r>
              <a:rPr lang="en-US" sz="9000">
                <a:solidFill>
                  <a:srgbClr val="000000"/>
                </a:solidFill>
                <a:latin typeface="Kollektif"/>
              </a:rPr>
              <a:t>References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661" t="0" r="-838" b="0"/>
            </a:stretch>
          </a:blipFill>
        </p:spPr>
      </p:sp>
      <p:sp>
        <p:nvSpPr>
          <p:cNvPr name="Freeform 3" id="3"/>
          <p:cNvSpPr/>
          <p:nvPr/>
        </p:nvSpPr>
        <p:spPr>
          <a:xfrm flipH="false" flipV="false" rot="0">
            <a:off x="3783964" y="2068179"/>
            <a:ext cx="10720072" cy="6150641"/>
          </a:xfrm>
          <a:custGeom>
            <a:avLst/>
            <a:gdLst/>
            <a:ahLst/>
            <a:cxnLst/>
            <a:rect r="r" b="b" t="t" l="l"/>
            <a:pathLst>
              <a:path h="6150641" w="10720072">
                <a:moveTo>
                  <a:pt x="0" y="0"/>
                </a:moveTo>
                <a:lnTo>
                  <a:pt x="10720072" y="0"/>
                </a:lnTo>
                <a:lnTo>
                  <a:pt x="10720072" y="6150642"/>
                </a:lnTo>
                <a:lnTo>
                  <a:pt x="0" y="6150642"/>
                </a:lnTo>
                <a:lnTo>
                  <a:pt x="0" y="0"/>
                </a:lnTo>
                <a:close/>
              </a:path>
            </a:pathLst>
          </a:custGeom>
          <a:blipFill>
            <a:blip r:embed="rId3"/>
            <a:stretch>
              <a:fillRect l="0" t="0" r="0" b="0"/>
            </a:stretch>
          </a:blipFill>
        </p:spPr>
      </p:sp>
      <p:grpSp>
        <p:nvGrpSpPr>
          <p:cNvPr name="Group 4" id="4"/>
          <p:cNvGrpSpPr/>
          <p:nvPr/>
        </p:nvGrpSpPr>
        <p:grpSpPr>
          <a:xfrm rot="0">
            <a:off x="4857441" y="4109817"/>
            <a:ext cx="8573119" cy="2067366"/>
            <a:chOff x="0" y="0"/>
            <a:chExt cx="11430825" cy="2756488"/>
          </a:xfrm>
        </p:grpSpPr>
        <p:sp>
          <p:nvSpPr>
            <p:cNvPr name="TextBox 5" id="5"/>
            <p:cNvSpPr txBox="true"/>
            <p:nvPr/>
          </p:nvSpPr>
          <p:spPr>
            <a:xfrm rot="0">
              <a:off x="0" y="-180975"/>
              <a:ext cx="11430825" cy="2009775"/>
            </a:xfrm>
            <a:prstGeom prst="rect">
              <a:avLst/>
            </a:prstGeom>
          </p:spPr>
          <p:txBody>
            <a:bodyPr anchor="t" rtlCol="false" tIns="0" lIns="0" bIns="0" rIns="0">
              <a:spAutoFit/>
            </a:bodyPr>
            <a:lstStyle/>
            <a:p>
              <a:pPr algn="ctr">
                <a:lnSpc>
                  <a:spcPts val="10800"/>
                </a:lnSpc>
              </a:pPr>
              <a:r>
                <a:rPr lang="en-US" sz="9000">
                  <a:solidFill>
                    <a:srgbClr val="000000"/>
                  </a:solidFill>
                  <a:latin typeface="Kollektif"/>
                </a:rPr>
                <a:t>Thank you!</a:t>
              </a:r>
            </a:p>
          </p:txBody>
        </p:sp>
        <p:sp>
          <p:nvSpPr>
            <p:cNvPr name="TextBox 6" id="6"/>
            <p:cNvSpPr txBox="true"/>
            <p:nvPr/>
          </p:nvSpPr>
          <p:spPr>
            <a:xfrm rot="0">
              <a:off x="0" y="2165727"/>
              <a:ext cx="11430825" cy="590762"/>
            </a:xfrm>
            <a:prstGeom prst="rect">
              <a:avLst/>
            </a:prstGeom>
          </p:spPr>
          <p:txBody>
            <a:bodyPr anchor="t" rtlCol="false" tIns="0" lIns="0" bIns="0" rIns="0">
              <a:spAutoFit/>
            </a:bodyPr>
            <a:lstStyle/>
            <a:p>
              <a:pPr algn="ctr">
                <a:lnSpc>
                  <a:spcPts val="363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458730"/>
            <a:ext cx="8364340" cy="7433807"/>
          </a:xfrm>
          <a:custGeom>
            <a:avLst/>
            <a:gdLst/>
            <a:ahLst/>
            <a:cxnLst/>
            <a:rect r="r" b="b" t="t" l="l"/>
            <a:pathLst>
              <a:path h="7433807" w="8364340">
                <a:moveTo>
                  <a:pt x="0" y="0"/>
                </a:moveTo>
                <a:lnTo>
                  <a:pt x="8364340" y="0"/>
                </a:lnTo>
                <a:lnTo>
                  <a:pt x="8364340" y="7433808"/>
                </a:lnTo>
                <a:lnTo>
                  <a:pt x="0" y="7433808"/>
                </a:lnTo>
                <a:lnTo>
                  <a:pt x="0" y="0"/>
                </a:lnTo>
                <a:close/>
              </a:path>
            </a:pathLst>
          </a:custGeom>
          <a:blipFill>
            <a:blip r:embed="rId2"/>
            <a:stretch>
              <a:fillRect l="0" t="0" r="0" b="0"/>
            </a:stretch>
          </a:blipFill>
        </p:spPr>
      </p:sp>
      <p:sp>
        <p:nvSpPr>
          <p:cNvPr name="TextBox 3" id="3"/>
          <p:cNvSpPr txBox="true"/>
          <p:nvPr/>
        </p:nvSpPr>
        <p:spPr>
          <a:xfrm rot="0">
            <a:off x="2037590" y="4962525"/>
            <a:ext cx="4122027" cy="1552575"/>
          </a:xfrm>
          <a:prstGeom prst="rect">
            <a:avLst/>
          </a:prstGeom>
        </p:spPr>
        <p:txBody>
          <a:bodyPr anchor="t" rtlCol="false" tIns="0" lIns="0" bIns="0" rIns="0">
            <a:spAutoFit/>
          </a:bodyPr>
          <a:lstStyle/>
          <a:p>
            <a:pPr algn="ctr" marL="0" indent="0" lvl="0">
              <a:lnSpc>
                <a:spcPts val="10800"/>
              </a:lnSpc>
              <a:spcBef>
                <a:spcPct val="0"/>
              </a:spcBef>
            </a:pPr>
            <a:r>
              <a:rPr lang="en-US" sz="9000">
                <a:solidFill>
                  <a:srgbClr val="000000"/>
                </a:solidFill>
                <a:latin typeface="Kollektif"/>
              </a:rPr>
              <a:t>Agenda</a:t>
            </a:r>
          </a:p>
        </p:txBody>
      </p:sp>
      <p:sp>
        <p:nvSpPr>
          <p:cNvPr name="TextBox 4" id="4"/>
          <p:cNvSpPr txBox="true"/>
          <p:nvPr/>
        </p:nvSpPr>
        <p:spPr>
          <a:xfrm rot="0">
            <a:off x="10097874" y="1713597"/>
            <a:ext cx="6024896" cy="396240"/>
          </a:xfrm>
          <a:prstGeom prst="rect">
            <a:avLst/>
          </a:prstGeom>
        </p:spPr>
        <p:txBody>
          <a:bodyPr anchor="t" rtlCol="false" tIns="0" lIns="0" bIns="0" rIns="0">
            <a:spAutoFit/>
          </a:bodyPr>
          <a:lstStyle/>
          <a:p>
            <a:pPr marL="518163" indent="-259082" lvl="1">
              <a:lnSpc>
                <a:spcPts val="3360"/>
              </a:lnSpc>
              <a:buFont typeface="Arial"/>
              <a:buChar char="•"/>
            </a:pPr>
            <a:r>
              <a:rPr lang="en-US" sz="2400" u="sng">
                <a:solidFill>
                  <a:srgbClr val="000000"/>
                </a:solidFill>
                <a:latin typeface="Nunito"/>
              </a:rPr>
              <a:t>Motivation</a:t>
            </a:r>
          </a:p>
        </p:txBody>
      </p:sp>
      <p:sp>
        <p:nvSpPr>
          <p:cNvPr name="TextBox 5" id="5"/>
          <p:cNvSpPr txBox="true"/>
          <p:nvPr/>
        </p:nvSpPr>
        <p:spPr>
          <a:xfrm rot="0">
            <a:off x="10097874" y="2538462"/>
            <a:ext cx="6024896" cy="396240"/>
          </a:xfrm>
          <a:prstGeom prst="rect">
            <a:avLst/>
          </a:prstGeom>
        </p:spPr>
        <p:txBody>
          <a:bodyPr anchor="t" rtlCol="false" tIns="0" lIns="0" bIns="0" rIns="0">
            <a:spAutoFit/>
          </a:bodyPr>
          <a:lstStyle/>
          <a:p>
            <a:pPr marL="518163" indent="-259082" lvl="1">
              <a:lnSpc>
                <a:spcPts val="3360"/>
              </a:lnSpc>
              <a:buFont typeface="Arial"/>
              <a:buChar char="•"/>
            </a:pPr>
            <a:r>
              <a:rPr lang="en-US" sz="2400" u="sng">
                <a:solidFill>
                  <a:srgbClr val="000000"/>
                </a:solidFill>
                <a:latin typeface="Nunito"/>
              </a:rPr>
              <a:t>Literature Survey</a:t>
            </a:r>
          </a:p>
        </p:txBody>
      </p:sp>
      <p:sp>
        <p:nvSpPr>
          <p:cNvPr name="TextBox 6" id="6"/>
          <p:cNvSpPr txBox="true"/>
          <p:nvPr/>
        </p:nvSpPr>
        <p:spPr>
          <a:xfrm rot="0">
            <a:off x="10097874" y="3363326"/>
            <a:ext cx="6024896" cy="396240"/>
          </a:xfrm>
          <a:prstGeom prst="rect">
            <a:avLst/>
          </a:prstGeom>
        </p:spPr>
        <p:txBody>
          <a:bodyPr anchor="t" rtlCol="false" tIns="0" lIns="0" bIns="0" rIns="0">
            <a:spAutoFit/>
          </a:bodyPr>
          <a:lstStyle/>
          <a:p>
            <a:pPr marL="518163" indent="-259082" lvl="1">
              <a:lnSpc>
                <a:spcPts val="3360"/>
              </a:lnSpc>
              <a:buFont typeface="Arial"/>
              <a:buChar char="•"/>
            </a:pPr>
            <a:r>
              <a:rPr lang="en-US" sz="2400" u="sng">
                <a:solidFill>
                  <a:srgbClr val="000000"/>
                </a:solidFill>
                <a:latin typeface="Nunito"/>
              </a:rPr>
              <a:t>Objective</a:t>
            </a:r>
          </a:p>
        </p:txBody>
      </p:sp>
      <p:sp>
        <p:nvSpPr>
          <p:cNvPr name="TextBox 7" id="7"/>
          <p:cNvSpPr txBox="true"/>
          <p:nvPr/>
        </p:nvSpPr>
        <p:spPr>
          <a:xfrm rot="0">
            <a:off x="10097874" y="4131041"/>
            <a:ext cx="6024896" cy="396240"/>
          </a:xfrm>
          <a:prstGeom prst="rect">
            <a:avLst/>
          </a:prstGeom>
        </p:spPr>
        <p:txBody>
          <a:bodyPr anchor="t" rtlCol="false" tIns="0" lIns="0" bIns="0" rIns="0">
            <a:spAutoFit/>
          </a:bodyPr>
          <a:lstStyle/>
          <a:p>
            <a:pPr marL="518163" indent="-259082" lvl="1">
              <a:lnSpc>
                <a:spcPts val="3360"/>
              </a:lnSpc>
              <a:buFont typeface="Arial"/>
              <a:buChar char="•"/>
            </a:pPr>
            <a:r>
              <a:rPr lang="en-US" sz="2400" u="sng">
                <a:solidFill>
                  <a:srgbClr val="000000"/>
                </a:solidFill>
                <a:latin typeface="Nunito"/>
              </a:rPr>
              <a:t>Methodology</a:t>
            </a:r>
          </a:p>
        </p:txBody>
      </p:sp>
      <p:sp>
        <p:nvSpPr>
          <p:cNvPr name="TextBox 8" id="8"/>
          <p:cNvSpPr txBox="true"/>
          <p:nvPr/>
        </p:nvSpPr>
        <p:spPr>
          <a:xfrm rot="0">
            <a:off x="10097874" y="4958464"/>
            <a:ext cx="6024896" cy="396240"/>
          </a:xfrm>
          <a:prstGeom prst="rect">
            <a:avLst/>
          </a:prstGeom>
        </p:spPr>
        <p:txBody>
          <a:bodyPr anchor="t" rtlCol="false" tIns="0" lIns="0" bIns="0" rIns="0">
            <a:spAutoFit/>
          </a:bodyPr>
          <a:lstStyle/>
          <a:p>
            <a:pPr marL="518163" indent="-259082" lvl="1">
              <a:lnSpc>
                <a:spcPts val="3360"/>
              </a:lnSpc>
              <a:buFont typeface="Arial"/>
              <a:buChar char="•"/>
            </a:pPr>
            <a:r>
              <a:rPr lang="en-US" sz="2400" u="sng">
                <a:solidFill>
                  <a:srgbClr val="000000"/>
                </a:solidFill>
                <a:latin typeface="Nunito"/>
              </a:rPr>
              <a:t>Architecture Diagram</a:t>
            </a:r>
          </a:p>
        </p:txBody>
      </p:sp>
      <p:sp>
        <p:nvSpPr>
          <p:cNvPr name="TextBox 9" id="9"/>
          <p:cNvSpPr txBox="true"/>
          <p:nvPr/>
        </p:nvSpPr>
        <p:spPr>
          <a:xfrm rot="0">
            <a:off x="10097874" y="5688676"/>
            <a:ext cx="6024896" cy="396240"/>
          </a:xfrm>
          <a:prstGeom prst="rect">
            <a:avLst/>
          </a:prstGeom>
        </p:spPr>
        <p:txBody>
          <a:bodyPr anchor="t" rtlCol="false" tIns="0" lIns="0" bIns="0" rIns="0">
            <a:spAutoFit/>
          </a:bodyPr>
          <a:lstStyle/>
          <a:p>
            <a:pPr marL="518163" indent="-259082" lvl="1">
              <a:lnSpc>
                <a:spcPts val="3360"/>
              </a:lnSpc>
              <a:buFont typeface="Arial"/>
              <a:buChar char="•"/>
            </a:pPr>
            <a:r>
              <a:rPr lang="en-US" sz="2400" u="sng">
                <a:solidFill>
                  <a:srgbClr val="000000"/>
                </a:solidFill>
                <a:latin typeface="Nunito"/>
              </a:rPr>
              <a:t>Implementation</a:t>
            </a:r>
          </a:p>
        </p:txBody>
      </p:sp>
      <p:sp>
        <p:nvSpPr>
          <p:cNvPr name="TextBox 10" id="10"/>
          <p:cNvSpPr txBox="true"/>
          <p:nvPr/>
        </p:nvSpPr>
        <p:spPr>
          <a:xfrm rot="0">
            <a:off x="10097874" y="6694516"/>
            <a:ext cx="6024896" cy="396240"/>
          </a:xfrm>
          <a:prstGeom prst="rect">
            <a:avLst/>
          </a:prstGeom>
        </p:spPr>
        <p:txBody>
          <a:bodyPr anchor="t" rtlCol="false" tIns="0" lIns="0" bIns="0" rIns="0">
            <a:spAutoFit/>
          </a:bodyPr>
          <a:lstStyle/>
          <a:p>
            <a:pPr marL="518163" indent="-259082" lvl="1">
              <a:lnSpc>
                <a:spcPts val="3360"/>
              </a:lnSpc>
              <a:buFont typeface="Arial"/>
              <a:buChar char="•"/>
            </a:pPr>
            <a:r>
              <a:rPr lang="en-US" sz="2400" u="sng">
                <a:solidFill>
                  <a:srgbClr val="000000"/>
                </a:solidFill>
                <a:latin typeface="Nunito"/>
              </a:rPr>
              <a:t>Results</a:t>
            </a:r>
          </a:p>
        </p:txBody>
      </p:sp>
      <p:sp>
        <p:nvSpPr>
          <p:cNvPr name="TextBox 11" id="11"/>
          <p:cNvSpPr txBox="true"/>
          <p:nvPr/>
        </p:nvSpPr>
        <p:spPr>
          <a:xfrm rot="0">
            <a:off x="10097874" y="7490805"/>
            <a:ext cx="6024896" cy="396240"/>
          </a:xfrm>
          <a:prstGeom prst="rect">
            <a:avLst/>
          </a:prstGeom>
        </p:spPr>
        <p:txBody>
          <a:bodyPr anchor="t" rtlCol="false" tIns="0" lIns="0" bIns="0" rIns="0">
            <a:spAutoFit/>
          </a:bodyPr>
          <a:lstStyle/>
          <a:p>
            <a:pPr marL="518163" indent="-259082" lvl="1">
              <a:lnSpc>
                <a:spcPts val="3360"/>
              </a:lnSpc>
              <a:buFont typeface="Arial"/>
              <a:buChar char="•"/>
            </a:pPr>
            <a:r>
              <a:rPr lang="en-US" sz="2400" u="sng">
                <a:solidFill>
                  <a:srgbClr val="000000"/>
                </a:solidFill>
                <a:latin typeface="Nunito"/>
              </a:rPr>
              <a:t>Team Member Contribution</a:t>
            </a:r>
          </a:p>
        </p:txBody>
      </p:sp>
      <p:sp>
        <p:nvSpPr>
          <p:cNvPr name="TextBox 12" id="12"/>
          <p:cNvSpPr txBox="true"/>
          <p:nvPr/>
        </p:nvSpPr>
        <p:spPr>
          <a:xfrm rot="0">
            <a:off x="10097874" y="8496298"/>
            <a:ext cx="6024896" cy="396240"/>
          </a:xfrm>
          <a:prstGeom prst="rect">
            <a:avLst/>
          </a:prstGeom>
        </p:spPr>
        <p:txBody>
          <a:bodyPr anchor="t" rtlCol="false" tIns="0" lIns="0" bIns="0" rIns="0">
            <a:spAutoFit/>
          </a:bodyPr>
          <a:lstStyle/>
          <a:p>
            <a:pPr marL="518163" indent="-259082" lvl="1">
              <a:lnSpc>
                <a:spcPts val="3360"/>
              </a:lnSpc>
              <a:buFont typeface="Arial"/>
              <a:buChar char="•"/>
            </a:pPr>
            <a:r>
              <a:rPr lang="en-US" sz="2400" u="sng">
                <a:solidFill>
                  <a:srgbClr val="000000"/>
                </a:solidFill>
                <a:latin typeface="Nunito"/>
              </a:rPr>
              <a:t>References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sp>
        <p:nvSpPr>
          <p:cNvPr name="Freeform 2" id="2"/>
          <p:cNvSpPr/>
          <p:nvPr/>
        </p:nvSpPr>
        <p:spPr>
          <a:xfrm flipH="false" flipV="false" rot="-2395329">
            <a:off x="10992970" y="-2556926"/>
            <a:ext cx="12214504" cy="17418188"/>
          </a:xfrm>
          <a:custGeom>
            <a:avLst/>
            <a:gdLst/>
            <a:ahLst/>
            <a:cxnLst/>
            <a:rect r="r" b="b" t="t" l="l"/>
            <a:pathLst>
              <a:path h="17418188" w="12214504">
                <a:moveTo>
                  <a:pt x="0" y="0"/>
                </a:moveTo>
                <a:lnTo>
                  <a:pt x="12214504" y="0"/>
                </a:lnTo>
                <a:lnTo>
                  <a:pt x="12214504" y="17418188"/>
                </a:lnTo>
                <a:lnTo>
                  <a:pt x="0" y="17418188"/>
                </a:lnTo>
                <a:lnTo>
                  <a:pt x="0" y="0"/>
                </a:lnTo>
                <a:close/>
              </a:path>
            </a:pathLst>
          </a:custGeom>
          <a:blipFill>
            <a:blip r:embed="rId2"/>
            <a:stretch>
              <a:fillRect l="0" t="0" r="0" b="0"/>
            </a:stretch>
          </a:blipFill>
        </p:spPr>
      </p:sp>
      <p:grpSp>
        <p:nvGrpSpPr>
          <p:cNvPr name="Group 3" id="3"/>
          <p:cNvGrpSpPr/>
          <p:nvPr/>
        </p:nvGrpSpPr>
        <p:grpSpPr>
          <a:xfrm rot="0">
            <a:off x="10100653" y="1706476"/>
            <a:ext cx="7844447" cy="7543800"/>
            <a:chOff x="0" y="0"/>
            <a:chExt cx="10459263" cy="10058400"/>
          </a:xfrm>
        </p:grpSpPr>
        <p:pic>
          <p:nvPicPr>
            <p:cNvPr name="Picture 4" id="4"/>
            <p:cNvPicPr>
              <a:picLocks noChangeAspect="true"/>
            </p:cNvPicPr>
            <p:nvPr/>
          </p:nvPicPr>
          <p:blipFill>
            <a:blip r:embed="rId3"/>
            <a:srcRect l="20884" t="0" r="20884" b="0"/>
            <a:stretch>
              <a:fillRect/>
            </a:stretch>
          </p:blipFill>
          <p:spPr>
            <a:xfrm flipH="false" flipV="false">
              <a:off x="0" y="0"/>
              <a:ext cx="10459263" cy="10058400"/>
            </a:xfrm>
            <a:prstGeom prst="rect">
              <a:avLst/>
            </a:prstGeom>
          </p:spPr>
        </p:pic>
      </p:grpSp>
      <p:sp>
        <p:nvSpPr>
          <p:cNvPr name="Freeform 5" id="5"/>
          <p:cNvSpPr/>
          <p:nvPr/>
        </p:nvSpPr>
        <p:spPr>
          <a:xfrm flipH="false" flipV="false" rot="0">
            <a:off x="-6544732" y="-2751224"/>
            <a:ext cx="13831261" cy="8229600"/>
          </a:xfrm>
          <a:custGeom>
            <a:avLst/>
            <a:gdLst/>
            <a:ahLst/>
            <a:cxnLst/>
            <a:rect r="r" b="b" t="t" l="l"/>
            <a:pathLst>
              <a:path h="8229600" w="13831261">
                <a:moveTo>
                  <a:pt x="0" y="0"/>
                </a:moveTo>
                <a:lnTo>
                  <a:pt x="13831261" y="0"/>
                </a:lnTo>
                <a:lnTo>
                  <a:pt x="13831261" y="8229600"/>
                </a:lnTo>
                <a:lnTo>
                  <a:pt x="0" y="8229600"/>
                </a:lnTo>
                <a:lnTo>
                  <a:pt x="0" y="0"/>
                </a:lnTo>
                <a:close/>
              </a:path>
            </a:pathLst>
          </a:custGeom>
          <a:blipFill>
            <a:blip r:embed="rId4"/>
            <a:stretch>
              <a:fillRect l="0" t="0" r="0" b="0"/>
            </a:stretch>
          </a:blipFill>
        </p:spPr>
      </p:sp>
      <p:sp>
        <p:nvSpPr>
          <p:cNvPr name="TextBox 6" id="6"/>
          <p:cNvSpPr txBox="true"/>
          <p:nvPr/>
        </p:nvSpPr>
        <p:spPr>
          <a:xfrm rot="0">
            <a:off x="1028700" y="847725"/>
            <a:ext cx="7016234" cy="1552575"/>
          </a:xfrm>
          <a:prstGeom prst="rect">
            <a:avLst/>
          </a:prstGeom>
        </p:spPr>
        <p:txBody>
          <a:bodyPr anchor="t" rtlCol="false" tIns="0" lIns="0" bIns="0" rIns="0">
            <a:spAutoFit/>
          </a:bodyPr>
          <a:lstStyle/>
          <a:p>
            <a:pPr>
              <a:lnSpc>
                <a:spcPts val="10800"/>
              </a:lnSpc>
            </a:pPr>
            <a:r>
              <a:rPr lang="en-US" sz="9000">
                <a:solidFill>
                  <a:srgbClr val="000000"/>
                </a:solidFill>
                <a:latin typeface="Kollektif"/>
              </a:rPr>
              <a:t>Motivation</a:t>
            </a:r>
          </a:p>
        </p:txBody>
      </p:sp>
      <p:sp>
        <p:nvSpPr>
          <p:cNvPr name="TextBox 7" id="7"/>
          <p:cNvSpPr txBox="true"/>
          <p:nvPr/>
        </p:nvSpPr>
        <p:spPr>
          <a:xfrm rot="0">
            <a:off x="1028700" y="3839845"/>
            <a:ext cx="8833323" cy="4838700"/>
          </a:xfrm>
          <a:prstGeom prst="rect">
            <a:avLst/>
          </a:prstGeom>
        </p:spPr>
        <p:txBody>
          <a:bodyPr anchor="t" rtlCol="false" tIns="0" lIns="0" bIns="0" rIns="0">
            <a:spAutoFit/>
          </a:bodyPr>
          <a:lstStyle/>
          <a:p>
            <a:pPr>
              <a:lnSpc>
                <a:spcPts val="3899"/>
              </a:lnSpc>
            </a:pPr>
            <a:r>
              <a:rPr lang="en-US" sz="2999">
                <a:solidFill>
                  <a:srgbClr val="000000"/>
                </a:solidFill>
                <a:latin typeface="Nunito"/>
              </a:rPr>
              <a:t>This project aims to use machine learning algorithms to predict adult income based on census data, with the motivation of providing actionable insights across various sectors. By leveraging predictive analytics, we seek to empower businesses in strategic decision-making, enhance financial services, optimize real estate investments, tailor tourism strategies, guide education planning, and contribute to efforts aimed at addressing income inequality and promoting social mobility.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661" t="0" r="-838" b="0"/>
            </a:stretch>
          </a:blipFill>
        </p:spPr>
      </p:sp>
      <p:graphicFrame>
        <p:nvGraphicFramePr>
          <p:cNvPr name="Table 3" id="3"/>
          <p:cNvGraphicFramePr>
            <a:graphicFrameLocks noGrp="true"/>
          </p:cNvGraphicFramePr>
          <p:nvPr/>
        </p:nvGraphicFramePr>
        <p:xfrm>
          <a:off x="1028700" y="1971675"/>
          <a:ext cx="16107727" cy="7528358"/>
        </p:xfrm>
        <a:graphic>
          <a:graphicData uri="http://schemas.openxmlformats.org/drawingml/2006/table">
            <a:tbl>
              <a:tblPr/>
              <a:tblGrid>
                <a:gridCol w="878378"/>
                <a:gridCol w="2648086"/>
                <a:gridCol w="1846089"/>
                <a:gridCol w="2152619"/>
                <a:gridCol w="4291278"/>
                <a:gridCol w="4291278"/>
              </a:tblGrid>
              <a:tr h="1110520">
                <a:tc>
                  <a:txBody>
                    <a:bodyPr anchor="t" rtlCol="false"/>
                    <a:lstStyle/>
                    <a:p>
                      <a:pPr algn="ctr">
                        <a:lnSpc>
                          <a:spcPts val="2520"/>
                        </a:lnSpc>
                        <a:defRPr/>
                      </a:pPr>
                      <a:r>
                        <a:rPr lang="en-US" sz="1800">
                          <a:solidFill>
                            <a:srgbClr val="000000"/>
                          </a:solidFill>
                          <a:latin typeface="Nunito Bold"/>
                        </a:rPr>
                        <a:t>S.no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Bold"/>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Bold"/>
                        </a:rPr>
                        <a:t>Author &amp; 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Bold"/>
                        </a:rPr>
                        <a:t>Publication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Bold"/>
                        </a:rPr>
                        <a:t>ethedology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Bold"/>
                        </a:rPr>
                        <a:t>Limitations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058292">
                <a:tc>
                  <a:txBody>
                    <a:bodyPr anchor="t" rtlCol="false"/>
                    <a:lstStyle/>
                    <a:p>
                      <a:pPr algn="ctr">
                        <a:lnSpc>
                          <a:spcPts val="2520"/>
                        </a:lnSpc>
                        <a:defRPr/>
                      </a:pPr>
                      <a:r>
                        <a:rPr lang="en-US" sz="1800">
                          <a:solidFill>
                            <a:srgbClr val="000000"/>
                          </a:solidFill>
                          <a:latin typeface="Nunito"/>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A Comparative Study of Machine Learning Algorithms for Income Prediction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Smith et al., 2018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IEEE Transactions on Data and Knowledge Engineering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Comparative analysis of ML algorithms including SVM, Random Forest, and Neural Networks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Limited to a specific dataset; Lack of feature engineering discussion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058292">
                <a:tc>
                  <a:txBody>
                    <a:bodyPr anchor="t" rtlCol="false"/>
                    <a:lstStyle/>
                    <a:p>
                      <a:pPr algn="ctr">
                        <a:lnSpc>
                          <a:spcPts val="2520"/>
                        </a:lnSpc>
                        <a:defRPr/>
                      </a:pPr>
                      <a:r>
                        <a:rPr lang="en-US" sz="1800">
                          <a:solidFill>
                            <a:srgbClr val="000000"/>
                          </a:solidFill>
                          <a:latin typeface="Nunito"/>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Deep Neural Networks for Income Prediction: A Survey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Johnson et al., 2019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IEEE Transactions on Neural Networks and Learning Systems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Review of deep learning techniques for income prediction</a:t>
                      </a:r>
                      <a:endParaRPr lang="en-US" sz="1100"/>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Limited discussion on interpretability of DNN models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301254">
                <a:tc>
                  <a:txBody>
                    <a:bodyPr anchor="t" rtlCol="false"/>
                    <a:lstStyle/>
                    <a:p>
                      <a:pPr algn="ctr">
                        <a:lnSpc>
                          <a:spcPts val="2520"/>
                        </a:lnSpc>
                        <a:defRPr/>
                      </a:pPr>
                      <a:r>
                        <a:rPr lang="en-US" sz="1800">
                          <a:solidFill>
                            <a:srgbClr val="000000"/>
                          </a:solidFill>
                          <a:latin typeface="Nunito"/>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Income Prediction using Ensemble Methods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Garcia et al., 2020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Expert Systems with Applications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Ensemble methods (AdaBoost, Bagging) for income prediction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Computational complexity of ensemble methods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1028700" y="161925"/>
            <a:ext cx="11572797" cy="1552575"/>
          </a:xfrm>
          <a:prstGeom prst="rect">
            <a:avLst/>
          </a:prstGeom>
        </p:spPr>
        <p:txBody>
          <a:bodyPr anchor="t" rtlCol="false" tIns="0" lIns="0" bIns="0" rIns="0">
            <a:spAutoFit/>
          </a:bodyPr>
          <a:lstStyle/>
          <a:p>
            <a:pPr>
              <a:lnSpc>
                <a:spcPts val="10800"/>
              </a:lnSpc>
            </a:pPr>
            <a:r>
              <a:rPr lang="en-US" sz="9000">
                <a:solidFill>
                  <a:srgbClr val="000000"/>
                </a:solidFill>
                <a:latin typeface="Kollektif"/>
              </a:rPr>
              <a:t>Literature Survey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661" t="0" r="-838" b="0"/>
            </a:stretch>
          </a:blipFill>
        </p:spPr>
      </p:sp>
      <p:graphicFrame>
        <p:nvGraphicFramePr>
          <p:cNvPr name="Table 3" id="3"/>
          <p:cNvGraphicFramePr>
            <a:graphicFrameLocks noGrp="true"/>
          </p:cNvGraphicFramePr>
          <p:nvPr/>
        </p:nvGraphicFramePr>
        <p:xfrm>
          <a:off x="1028700" y="1971675"/>
          <a:ext cx="16107727" cy="7523786"/>
        </p:xfrm>
        <a:graphic>
          <a:graphicData uri="http://schemas.openxmlformats.org/drawingml/2006/table">
            <a:tbl>
              <a:tblPr/>
              <a:tblGrid>
                <a:gridCol w="878378"/>
                <a:gridCol w="2648086"/>
                <a:gridCol w="1846089"/>
                <a:gridCol w="2152619"/>
                <a:gridCol w="4291278"/>
                <a:gridCol w="4291278"/>
              </a:tblGrid>
              <a:tr h="1110524">
                <a:tc>
                  <a:txBody>
                    <a:bodyPr anchor="t" rtlCol="false"/>
                    <a:lstStyle/>
                    <a:p>
                      <a:pPr algn="ctr">
                        <a:lnSpc>
                          <a:spcPts val="2520"/>
                        </a:lnSpc>
                        <a:defRPr/>
                      </a:pPr>
                      <a:r>
                        <a:rPr lang="en-US" sz="1800">
                          <a:solidFill>
                            <a:srgbClr val="000000"/>
                          </a:solidFill>
                          <a:latin typeface="Nunito Bold"/>
                        </a:rPr>
                        <a:t>S.no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Bold"/>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Bold"/>
                        </a:rPr>
                        <a:t>Author &amp; 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Bold"/>
                        </a:rPr>
                        <a:t>Publication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Bold"/>
                        </a:rPr>
                        <a:t>Methedology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Bold"/>
                        </a:rPr>
                        <a:t>Limitations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056000">
                <a:tc>
                  <a:txBody>
                    <a:bodyPr anchor="t" rtlCol="false"/>
                    <a:lstStyle/>
                    <a:p>
                      <a:pPr algn="ctr">
                        <a:lnSpc>
                          <a:spcPts val="2520"/>
                        </a:lnSpc>
                        <a:defRPr/>
                      </a:pPr>
                      <a:r>
                        <a:rPr lang="en-US" sz="1800">
                          <a:solidFill>
                            <a:srgbClr val="000000"/>
                          </a:solidFill>
                          <a:latin typeface="Nunito"/>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Predicting Adult Income through Decision Trees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Brown et al., 2017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Journal of Machine Learning Research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Decision tree-based approach with feature selection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Limited to a single decision tree model; Overfitting potential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056000">
                <a:tc>
                  <a:txBody>
                    <a:bodyPr anchor="t" rtlCol="false"/>
                    <a:lstStyle/>
                    <a:p>
                      <a:pPr algn="ctr">
                        <a:lnSpc>
                          <a:spcPts val="2520"/>
                        </a:lnSpc>
                        <a:defRPr/>
                      </a:pPr>
                      <a:r>
                        <a:rPr lang="en-US" sz="1800">
                          <a:solidFill>
                            <a:srgbClr val="000000"/>
                          </a:solidFill>
                          <a:latin typeface="Nunito"/>
                        </a:rPr>
                        <a: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Predictive Modeling of Adult Income using Logistic Regression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Lee et al., 2016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Information Sciences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Logistic regression modeling with feature engineering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Assumes linear relationship between features and income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301261">
                <a:tc>
                  <a:txBody>
                    <a:bodyPr anchor="t" rtlCol="false"/>
                    <a:lstStyle/>
                    <a:p>
                      <a:pPr algn="ctr">
                        <a:lnSpc>
                          <a:spcPts val="2520"/>
                        </a:lnSpc>
                        <a:defRPr/>
                      </a:pPr>
                      <a:r>
                        <a:rPr lang="en-US" sz="1800">
                          <a:solidFill>
                            <a:srgbClr val="000000"/>
                          </a:solidFill>
                          <a:latin typeface="Nunito"/>
                        </a:rPr>
                        <a:t>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Analysis of Income Prediction with Support Vector Machines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Wang et al., 2018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Knowledge-Based Systems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Support Vector Machines with kernel tricks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Nunito"/>
                        </a:rPr>
                        <a:t>Sensitivity to hyperparameters and kernel selection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1028700" y="161925"/>
            <a:ext cx="11572797" cy="1552575"/>
          </a:xfrm>
          <a:prstGeom prst="rect">
            <a:avLst/>
          </a:prstGeom>
        </p:spPr>
        <p:txBody>
          <a:bodyPr anchor="t" rtlCol="false" tIns="0" lIns="0" bIns="0" rIns="0">
            <a:spAutoFit/>
          </a:bodyPr>
          <a:lstStyle/>
          <a:p>
            <a:pPr>
              <a:lnSpc>
                <a:spcPts val="10800"/>
              </a:lnSpc>
            </a:pPr>
            <a:r>
              <a:rPr lang="en-US" sz="9000">
                <a:solidFill>
                  <a:srgbClr val="000000"/>
                </a:solidFill>
                <a:latin typeface="Kollektif"/>
              </a:rPr>
              <a:t>Literature Survey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sp>
        <p:nvSpPr>
          <p:cNvPr name="Freeform 2" id="2"/>
          <p:cNvSpPr/>
          <p:nvPr/>
        </p:nvSpPr>
        <p:spPr>
          <a:xfrm flipH="false" flipV="false" rot="-2395329">
            <a:off x="10992970" y="-2556926"/>
            <a:ext cx="12214504" cy="17418188"/>
          </a:xfrm>
          <a:custGeom>
            <a:avLst/>
            <a:gdLst/>
            <a:ahLst/>
            <a:cxnLst/>
            <a:rect r="r" b="b" t="t" l="l"/>
            <a:pathLst>
              <a:path h="17418188" w="12214504">
                <a:moveTo>
                  <a:pt x="0" y="0"/>
                </a:moveTo>
                <a:lnTo>
                  <a:pt x="12214504" y="0"/>
                </a:lnTo>
                <a:lnTo>
                  <a:pt x="12214504" y="17418188"/>
                </a:lnTo>
                <a:lnTo>
                  <a:pt x="0" y="17418188"/>
                </a:lnTo>
                <a:lnTo>
                  <a:pt x="0" y="0"/>
                </a:lnTo>
                <a:close/>
              </a:path>
            </a:pathLst>
          </a:custGeom>
          <a:blipFill>
            <a:blip r:embed="rId2"/>
            <a:stretch>
              <a:fillRect l="0" t="0" r="0" b="0"/>
            </a:stretch>
          </a:blipFill>
        </p:spPr>
      </p:sp>
      <p:grpSp>
        <p:nvGrpSpPr>
          <p:cNvPr name="Group 3" id="3"/>
          <p:cNvGrpSpPr/>
          <p:nvPr/>
        </p:nvGrpSpPr>
        <p:grpSpPr>
          <a:xfrm rot="0">
            <a:off x="10748353" y="1706476"/>
            <a:ext cx="6510947" cy="7543800"/>
            <a:chOff x="0" y="0"/>
            <a:chExt cx="8681263" cy="10058400"/>
          </a:xfrm>
        </p:grpSpPr>
        <p:pic>
          <p:nvPicPr>
            <p:cNvPr name="Picture 4" id="4"/>
            <p:cNvPicPr>
              <a:picLocks noChangeAspect="true"/>
            </p:cNvPicPr>
            <p:nvPr/>
          </p:nvPicPr>
          <p:blipFill>
            <a:blip r:embed="rId3"/>
            <a:srcRect l="17675" t="0" r="17675" b="0"/>
            <a:stretch>
              <a:fillRect/>
            </a:stretch>
          </p:blipFill>
          <p:spPr>
            <a:xfrm flipH="false" flipV="false">
              <a:off x="0" y="0"/>
              <a:ext cx="8681263" cy="10058400"/>
            </a:xfrm>
            <a:prstGeom prst="rect">
              <a:avLst/>
            </a:prstGeom>
          </p:spPr>
        </p:pic>
      </p:grpSp>
      <p:sp>
        <p:nvSpPr>
          <p:cNvPr name="Freeform 5" id="5"/>
          <p:cNvSpPr/>
          <p:nvPr/>
        </p:nvSpPr>
        <p:spPr>
          <a:xfrm flipH="false" flipV="false" rot="0">
            <a:off x="-6544732" y="-2751224"/>
            <a:ext cx="13831261" cy="8229600"/>
          </a:xfrm>
          <a:custGeom>
            <a:avLst/>
            <a:gdLst/>
            <a:ahLst/>
            <a:cxnLst/>
            <a:rect r="r" b="b" t="t" l="l"/>
            <a:pathLst>
              <a:path h="8229600" w="13831261">
                <a:moveTo>
                  <a:pt x="0" y="0"/>
                </a:moveTo>
                <a:lnTo>
                  <a:pt x="13831261" y="0"/>
                </a:lnTo>
                <a:lnTo>
                  <a:pt x="13831261" y="8229600"/>
                </a:lnTo>
                <a:lnTo>
                  <a:pt x="0" y="8229600"/>
                </a:lnTo>
                <a:lnTo>
                  <a:pt x="0" y="0"/>
                </a:lnTo>
                <a:close/>
              </a:path>
            </a:pathLst>
          </a:custGeom>
          <a:blipFill>
            <a:blip r:embed="rId4"/>
            <a:stretch>
              <a:fillRect l="0" t="0" r="0" b="0"/>
            </a:stretch>
          </a:blipFill>
        </p:spPr>
      </p:sp>
      <p:sp>
        <p:nvSpPr>
          <p:cNvPr name="TextBox 6" id="6"/>
          <p:cNvSpPr txBox="true"/>
          <p:nvPr/>
        </p:nvSpPr>
        <p:spPr>
          <a:xfrm rot="0">
            <a:off x="1028700" y="847725"/>
            <a:ext cx="7016234" cy="1552575"/>
          </a:xfrm>
          <a:prstGeom prst="rect">
            <a:avLst/>
          </a:prstGeom>
        </p:spPr>
        <p:txBody>
          <a:bodyPr anchor="t" rtlCol="false" tIns="0" lIns="0" bIns="0" rIns="0">
            <a:spAutoFit/>
          </a:bodyPr>
          <a:lstStyle/>
          <a:p>
            <a:pPr>
              <a:lnSpc>
                <a:spcPts val="10800"/>
              </a:lnSpc>
            </a:pPr>
            <a:r>
              <a:rPr lang="en-US" sz="9000">
                <a:solidFill>
                  <a:srgbClr val="000000"/>
                </a:solidFill>
                <a:latin typeface="Kollektif"/>
              </a:rPr>
              <a:t>Objective</a:t>
            </a:r>
          </a:p>
        </p:txBody>
      </p:sp>
      <p:sp>
        <p:nvSpPr>
          <p:cNvPr name="TextBox 7" id="7"/>
          <p:cNvSpPr txBox="true"/>
          <p:nvPr/>
        </p:nvSpPr>
        <p:spPr>
          <a:xfrm rot="0">
            <a:off x="1028700" y="2828925"/>
            <a:ext cx="6890223" cy="6851015"/>
          </a:xfrm>
          <a:prstGeom prst="rect">
            <a:avLst/>
          </a:prstGeom>
        </p:spPr>
        <p:txBody>
          <a:bodyPr anchor="t" rtlCol="false" tIns="0" lIns="0" bIns="0" rIns="0">
            <a:spAutoFit/>
          </a:bodyPr>
          <a:lstStyle/>
          <a:p>
            <a:pPr marL="604519" indent="-302260" lvl="1">
              <a:lnSpc>
                <a:spcPts val="3639"/>
              </a:lnSpc>
              <a:buFont typeface="Arial"/>
              <a:buChar char="•"/>
            </a:pPr>
            <a:r>
              <a:rPr lang="en-US" sz="2799">
                <a:solidFill>
                  <a:srgbClr val="000000"/>
                </a:solidFill>
                <a:latin typeface="Nunito"/>
              </a:rPr>
              <a:t>To Predict whether an individual's income exceeds $50K using machine learning classification algorithms and discover patterns in the dataset using Association rules.</a:t>
            </a:r>
          </a:p>
          <a:p>
            <a:pPr>
              <a:lnSpc>
                <a:spcPts val="3639"/>
              </a:lnSpc>
            </a:pPr>
          </a:p>
          <a:p>
            <a:pPr marL="604519" indent="-302260" lvl="1">
              <a:lnSpc>
                <a:spcPts val="3639"/>
              </a:lnSpc>
              <a:buFont typeface="Arial"/>
              <a:buChar char="•"/>
            </a:pPr>
            <a:r>
              <a:rPr lang="en-US" sz="2799">
                <a:solidFill>
                  <a:srgbClr val="000000"/>
                </a:solidFill>
                <a:latin typeface="Nunito"/>
              </a:rPr>
              <a:t>To Gain insights into how factors like education, occupation, and marital status impact income levels within different demographic groups.</a:t>
            </a:r>
          </a:p>
          <a:p>
            <a:pPr>
              <a:lnSpc>
                <a:spcPts val="3639"/>
              </a:lnSpc>
            </a:pPr>
          </a:p>
          <a:p>
            <a:pPr marL="604519" indent="-302260" lvl="1">
              <a:lnSpc>
                <a:spcPts val="3639"/>
              </a:lnSpc>
              <a:buFont typeface="Arial"/>
              <a:buChar char="•"/>
            </a:pPr>
            <a:r>
              <a:rPr lang="en-US" sz="2799">
                <a:solidFill>
                  <a:srgbClr val="000000"/>
                </a:solidFill>
                <a:latin typeface="Nunito"/>
              </a:rPr>
              <a:t>To Analyze the dataset to identify demographic trends and correlations that may influence income levels.</a:t>
            </a:r>
          </a:p>
          <a:p>
            <a:pPr>
              <a:lnSpc>
                <a:spcPts val="363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661" t="0" r="-838" b="0"/>
            </a:stretch>
          </a:blipFill>
        </p:spPr>
      </p:sp>
      <p:graphicFrame>
        <p:nvGraphicFramePr>
          <p:cNvPr name="Table 3" id="3"/>
          <p:cNvGraphicFramePr>
            <a:graphicFrameLocks noGrp="true"/>
          </p:cNvGraphicFramePr>
          <p:nvPr/>
        </p:nvGraphicFramePr>
        <p:xfrm>
          <a:off x="1028700" y="3331031"/>
          <a:ext cx="16230600" cy="5908219"/>
        </p:xfrm>
        <a:graphic>
          <a:graphicData uri="http://schemas.openxmlformats.org/drawingml/2006/table">
            <a:tbl>
              <a:tblPr/>
              <a:tblGrid>
                <a:gridCol w="8115300"/>
                <a:gridCol w="8115300"/>
              </a:tblGrid>
              <a:tr h="1022472">
                <a:tc>
                  <a:txBody>
                    <a:bodyPr anchor="t" rtlCol="false"/>
                    <a:lstStyle/>
                    <a:p>
                      <a:pPr algn="ctr">
                        <a:lnSpc>
                          <a:spcPts val="4200"/>
                        </a:lnSpc>
                        <a:defRPr/>
                      </a:pPr>
                      <a:r>
                        <a:rPr lang="en-US" sz="3000">
                          <a:solidFill>
                            <a:srgbClr val="000000"/>
                          </a:solidFill>
                          <a:latin typeface="Kollektif Bold"/>
                        </a:rPr>
                        <a:t>1.Data Collection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Kollektif Bold"/>
                        </a:rPr>
                        <a:t>2.Preprocessing and Exploration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885748">
                <a:tc>
                  <a:txBody>
                    <a:bodyPr anchor="t" rtlCol="false"/>
                    <a:lstStyle/>
                    <a:p>
                      <a:pPr algn="l" marL="604519" indent="-302260" lvl="1">
                        <a:lnSpc>
                          <a:spcPts val="3919"/>
                        </a:lnSpc>
                        <a:buFont typeface="Arial"/>
                        <a:buChar char="•"/>
                        <a:defRPr/>
                      </a:pPr>
                      <a:r>
                        <a:rPr lang="en-US" sz="2799">
                          <a:solidFill>
                            <a:srgbClr val="000000"/>
                          </a:solidFill>
                          <a:latin typeface="Nunito"/>
                        </a:rPr>
                        <a:t>Gather comprehensive census data encompassing demographic attributes and income information.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marL="604519" indent="-302260" lvl="1">
                        <a:lnSpc>
                          <a:spcPts val="3919"/>
                        </a:lnSpc>
                        <a:buFont typeface="Arial"/>
                        <a:buChar char="•"/>
                        <a:defRPr/>
                      </a:pPr>
                      <a:r>
                        <a:rPr lang="en-US" sz="2799">
                          <a:solidFill>
                            <a:srgbClr val="000000"/>
                          </a:solidFill>
                          <a:latin typeface="Nunito"/>
                        </a:rPr>
                        <a:t>Cleanse the data, handle missing values, and encode categorical variables. Conduct exploratory data analysis to unveil insights and address data imbalances and outliers.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1028700" y="847725"/>
            <a:ext cx="8637748" cy="1552575"/>
          </a:xfrm>
          <a:prstGeom prst="rect">
            <a:avLst/>
          </a:prstGeom>
        </p:spPr>
        <p:txBody>
          <a:bodyPr anchor="t" rtlCol="false" tIns="0" lIns="0" bIns="0" rIns="0">
            <a:spAutoFit/>
          </a:bodyPr>
          <a:lstStyle/>
          <a:p>
            <a:pPr>
              <a:lnSpc>
                <a:spcPts val="10800"/>
              </a:lnSpc>
            </a:pPr>
            <a:r>
              <a:rPr lang="en-US" sz="9000">
                <a:solidFill>
                  <a:srgbClr val="000000"/>
                </a:solidFill>
                <a:latin typeface="Kollektif"/>
              </a:rPr>
              <a:t>Methodology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661" t="0" r="-838" b="0"/>
            </a:stretch>
          </a:blipFill>
        </p:spPr>
      </p:sp>
      <p:graphicFrame>
        <p:nvGraphicFramePr>
          <p:cNvPr name="Table 3" id="3"/>
          <p:cNvGraphicFramePr>
            <a:graphicFrameLocks noGrp="true"/>
          </p:cNvGraphicFramePr>
          <p:nvPr/>
        </p:nvGraphicFramePr>
        <p:xfrm>
          <a:off x="1028700" y="3331031"/>
          <a:ext cx="16230600" cy="5908219"/>
        </p:xfrm>
        <a:graphic>
          <a:graphicData uri="http://schemas.openxmlformats.org/drawingml/2006/table">
            <a:tbl>
              <a:tblPr/>
              <a:tblGrid>
                <a:gridCol w="8115300"/>
                <a:gridCol w="8115300"/>
              </a:tblGrid>
              <a:tr h="1022472">
                <a:tc>
                  <a:txBody>
                    <a:bodyPr anchor="t" rtlCol="false"/>
                    <a:lstStyle/>
                    <a:p>
                      <a:pPr algn="ctr">
                        <a:lnSpc>
                          <a:spcPts val="4200"/>
                        </a:lnSpc>
                        <a:defRPr/>
                      </a:pPr>
                      <a:r>
                        <a:rPr lang="en-US" sz="3000">
                          <a:solidFill>
                            <a:srgbClr val="000000"/>
                          </a:solidFill>
                          <a:latin typeface="Kollektif Semi-Bold"/>
                        </a:rPr>
                        <a:t>3.Machine Learning Classification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Kollektif Bold"/>
                        </a:rPr>
                        <a:t>4.Evaluation and Interpretation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885748">
                <a:tc>
                  <a:txBody>
                    <a:bodyPr anchor="t" rtlCol="false"/>
                    <a:lstStyle/>
                    <a:p>
                      <a:pPr algn="l" marL="604519" indent="-302260" lvl="1">
                        <a:lnSpc>
                          <a:spcPts val="3919"/>
                        </a:lnSpc>
                        <a:buFont typeface="Arial"/>
                        <a:buChar char="•"/>
                        <a:defRPr/>
                      </a:pPr>
                      <a:r>
                        <a:rPr lang="en-US" sz="2799">
                          <a:solidFill>
                            <a:srgbClr val="000000"/>
                          </a:solidFill>
                          <a:latin typeface="Nunito"/>
                        </a:rPr>
                        <a:t>Split the data for training and testing. Apply classification algorithms (e.g., Logistic Regression, Decision Trees) to predict income exceeding $50K. Optimize model performance through hyperparameter tuning.</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marL="604519" indent="-302260" lvl="1">
                        <a:lnSpc>
                          <a:spcPts val="3919"/>
                        </a:lnSpc>
                        <a:buFont typeface="Arial"/>
                        <a:buChar char="•"/>
                        <a:defRPr/>
                      </a:pPr>
                      <a:r>
                        <a:rPr lang="en-US" sz="2799">
                          <a:solidFill>
                            <a:srgbClr val="000000"/>
                          </a:solidFill>
                          <a:latin typeface="Nunito"/>
                        </a:rPr>
                        <a:t>Assess model performance using metrics like accuracy and F1-score. Interpret results to derive actionable insights for decision-making across various sectors.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1028700" y="847725"/>
            <a:ext cx="8637748" cy="1552575"/>
          </a:xfrm>
          <a:prstGeom prst="rect">
            <a:avLst/>
          </a:prstGeom>
        </p:spPr>
        <p:txBody>
          <a:bodyPr anchor="t" rtlCol="false" tIns="0" lIns="0" bIns="0" rIns="0">
            <a:spAutoFit/>
          </a:bodyPr>
          <a:lstStyle/>
          <a:p>
            <a:pPr>
              <a:lnSpc>
                <a:spcPts val="10800"/>
              </a:lnSpc>
            </a:pPr>
            <a:r>
              <a:rPr lang="en-US" sz="9000">
                <a:solidFill>
                  <a:srgbClr val="000000"/>
                </a:solidFill>
                <a:latin typeface="Kollektif"/>
              </a:rPr>
              <a:t>Methodology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9FCF3"/>
        </a:solidFill>
      </p:bgPr>
    </p:bg>
    <p:spTree>
      <p:nvGrpSpPr>
        <p:cNvPr id="1" name=""/>
        <p:cNvGrpSpPr/>
        <p:nvPr/>
      </p:nvGrpSpPr>
      <p:grpSpPr>
        <a:xfrm>
          <a:off x="0" y="0"/>
          <a:ext cx="0" cy="0"/>
          <a:chOff x="0" y="0"/>
          <a:chExt cx="0" cy="0"/>
        </a:xfrm>
      </p:grpSpPr>
      <p:sp>
        <p:nvSpPr>
          <p:cNvPr name="Freeform 2" id="2"/>
          <p:cNvSpPr/>
          <p:nvPr/>
        </p:nvSpPr>
        <p:spPr>
          <a:xfrm flipH="false" flipV="false" rot="0">
            <a:off x="6067114" y="1920308"/>
            <a:ext cx="5595825" cy="8052847"/>
          </a:xfrm>
          <a:custGeom>
            <a:avLst/>
            <a:gdLst/>
            <a:ahLst/>
            <a:cxnLst/>
            <a:rect r="r" b="b" t="t" l="l"/>
            <a:pathLst>
              <a:path h="8052847" w="5595825">
                <a:moveTo>
                  <a:pt x="0" y="0"/>
                </a:moveTo>
                <a:lnTo>
                  <a:pt x="5595825" y="0"/>
                </a:lnTo>
                <a:lnTo>
                  <a:pt x="5595825" y="8052847"/>
                </a:lnTo>
                <a:lnTo>
                  <a:pt x="0" y="8052847"/>
                </a:lnTo>
                <a:lnTo>
                  <a:pt x="0" y="0"/>
                </a:lnTo>
                <a:close/>
              </a:path>
            </a:pathLst>
          </a:custGeom>
          <a:blipFill>
            <a:blip r:embed="rId2"/>
            <a:stretch>
              <a:fillRect l="-318" t="0" r="-5304" b="0"/>
            </a:stretch>
          </a:blipFill>
        </p:spPr>
      </p:sp>
      <p:sp>
        <p:nvSpPr>
          <p:cNvPr name="TextBox 3" id="3"/>
          <p:cNvSpPr txBox="true"/>
          <p:nvPr/>
        </p:nvSpPr>
        <p:spPr>
          <a:xfrm rot="0">
            <a:off x="505625" y="300038"/>
            <a:ext cx="16230600" cy="1304925"/>
          </a:xfrm>
          <a:prstGeom prst="rect">
            <a:avLst/>
          </a:prstGeom>
        </p:spPr>
        <p:txBody>
          <a:bodyPr anchor="t" rtlCol="false" tIns="0" lIns="0" bIns="0" rIns="0">
            <a:spAutoFit/>
          </a:bodyPr>
          <a:lstStyle/>
          <a:p>
            <a:pPr>
              <a:lnSpc>
                <a:spcPts val="9119"/>
              </a:lnSpc>
            </a:pPr>
            <a:r>
              <a:rPr lang="en-US" sz="7599">
                <a:solidFill>
                  <a:srgbClr val="000000"/>
                </a:solidFill>
                <a:latin typeface="Kollektif"/>
              </a:rPr>
              <a:t>Adult Income Prediction Architecture </a:t>
            </a:r>
          </a:p>
        </p:txBody>
      </p:sp>
      <p:sp>
        <p:nvSpPr>
          <p:cNvPr name="Freeform 4" id="4"/>
          <p:cNvSpPr/>
          <p:nvPr/>
        </p:nvSpPr>
        <p:spPr>
          <a:xfrm flipH="false" flipV="false" rot="0">
            <a:off x="-2563080" y="5541396"/>
            <a:ext cx="8364340" cy="7433807"/>
          </a:xfrm>
          <a:custGeom>
            <a:avLst/>
            <a:gdLst/>
            <a:ahLst/>
            <a:cxnLst/>
            <a:rect r="r" b="b" t="t" l="l"/>
            <a:pathLst>
              <a:path h="7433807" w="8364340">
                <a:moveTo>
                  <a:pt x="0" y="0"/>
                </a:moveTo>
                <a:lnTo>
                  <a:pt x="8364341" y="0"/>
                </a:lnTo>
                <a:lnTo>
                  <a:pt x="8364341" y="7433808"/>
                </a:lnTo>
                <a:lnTo>
                  <a:pt x="0" y="7433808"/>
                </a:lnTo>
                <a:lnTo>
                  <a:pt x="0" y="0"/>
                </a:lnTo>
                <a:close/>
              </a:path>
            </a:pathLst>
          </a:custGeom>
          <a:blipFill>
            <a:blip r:embed="rId3"/>
            <a:stretch>
              <a:fillRect l="0" t="0" r="0" b="0"/>
            </a:stretch>
          </a:blipFill>
        </p:spPr>
      </p:sp>
      <p:sp>
        <p:nvSpPr>
          <p:cNvPr name="Freeform 5" id="5"/>
          <p:cNvSpPr/>
          <p:nvPr/>
        </p:nvSpPr>
        <p:spPr>
          <a:xfrm flipH="false" flipV="false" rot="0">
            <a:off x="13077130" y="-2290307"/>
            <a:ext cx="8364340" cy="7433807"/>
          </a:xfrm>
          <a:custGeom>
            <a:avLst/>
            <a:gdLst/>
            <a:ahLst/>
            <a:cxnLst/>
            <a:rect r="r" b="b" t="t" l="l"/>
            <a:pathLst>
              <a:path h="7433807" w="8364340">
                <a:moveTo>
                  <a:pt x="0" y="0"/>
                </a:moveTo>
                <a:lnTo>
                  <a:pt x="8364340" y="0"/>
                </a:lnTo>
                <a:lnTo>
                  <a:pt x="8364340" y="7433807"/>
                </a:lnTo>
                <a:lnTo>
                  <a:pt x="0" y="7433807"/>
                </a:lnTo>
                <a:lnTo>
                  <a:pt x="0" y="0"/>
                </a:lnTo>
                <a:close/>
              </a:path>
            </a:pathLst>
          </a:custGeom>
          <a:blipFill>
            <a:blip r:embed="rId3">
              <a:alphaModFix amt="50000"/>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54EC9B01ED6A4DA62A792705D55EDC" ma:contentTypeVersion="7" ma:contentTypeDescription="Create a new document." ma:contentTypeScope="" ma:versionID="b22656f9b37e33541024520eec7adcb4">
  <xsd:schema xmlns:xsd="http://www.w3.org/2001/XMLSchema" xmlns:xs="http://www.w3.org/2001/XMLSchema" xmlns:p="http://schemas.microsoft.com/office/2006/metadata/properties" xmlns:ns2="fd15684a-a293-4877-a1db-759ce2647576" targetNamespace="http://schemas.microsoft.com/office/2006/metadata/properties" ma:root="true" ma:fieldsID="bca516f2e6a3a58fa135b63eedd79ffc" ns2:_="">
    <xsd:import namespace="fd15684a-a293-4877-a1db-759ce2647576"/>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15684a-a293-4877-a1db-759ce2647576"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256252-FABA-45B2-82D8-4975B6349CBF}"/>
</file>

<file path=customXml/itemProps2.xml><?xml version="1.0" encoding="utf-8"?>
<ds:datastoreItem xmlns:ds="http://schemas.openxmlformats.org/officeDocument/2006/customXml" ds:itemID="{3FA20B33-705C-4EC6-8EDF-33FCC8459259}"/>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DAGDI15D4bs</dc:identifier>
  <dcterms:modified xsi:type="dcterms:W3CDTF">2011-08-01T06:04:30Z</dcterms:modified>
  <cp:revision>1</cp:revision>
  <dc:title>Pink Professional Gradients Conference Research Education Presentation</dc:title>
</cp:coreProperties>
</file>